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73" r:id="rId9"/>
    <p:sldId id="274" r:id="rId10"/>
    <p:sldId id="275" r:id="rId11"/>
    <p:sldId id="276" r:id="rId12"/>
    <p:sldId id="277" r:id="rId13"/>
    <p:sldId id="278" r:id="rId14"/>
    <p:sldId id="279" r:id="rId15"/>
    <p:sldId id="270" r:id="rId16"/>
    <p:sldId id="263" r:id="rId17"/>
  </p:sldIdLst>
  <p:sldSz cx="9144000" cy="5143500" type="screen16x9"/>
  <p:notesSz cx="7102475" cy="9388475"/>
  <p:embeddedFontLst>
    <p:embeddedFont>
      <p:font typeface="Arial Narrow" panose="020B0606020202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6" d="100"/>
          <a:sy n="206" d="100"/>
        </p:scale>
        <p:origin x="504" y="1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10248" y="4459526"/>
            <a:ext cx="5681980" cy="4224814"/>
          </a:xfrm>
          <a:prstGeom prst="rect">
            <a:avLst/>
          </a:prstGeom>
          <a:noFill/>
          <a:ln>
            <a:noFill/>
          </a:ln>
        </p:spPr>
        <p:txBody>
          <a:bodyPr spcFirstLastPara="1" wrap="square" lIns="94200" tIns="94200" rIns="94200" bIns="94200"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1: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1: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2: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2: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r>
              <a:rPr lang="en-US" sz="1500"/>
              <a:t>Over the next few minutes, we’ll discuss the significance of this project, the dataset and methods we used, the results we achieved, and the broader impact of our work. Let’s begin with an overview of the problem and our objectives.</a:t>
            </a:r>
            <a:endParaRPr sz="15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3: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3: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15000"/>
              </a:lnSpc>
              <a:spcBef>
                <a:spcPts val="1200"/>
              </a:spcBef>
              <a:spcAft>
                <a:spcPts val="0"/>
              </a:spcAft>
              <a:buSzPts val="1100"/>
              <a:buNone/>
            </a:pPr>
            <a:r>
              <a:rPr lang="en-US" sz="1400"/>
              <a:t>Cancer detection through histopathological image analysis presents a critical challenge in modern diagnostics, particularly for lung and colon malignancies. </a:t>
            </a:r>
            <a:endParaRPr sz="1400"/>
          </a:p>
          <a:p>
            <a:pPr marL="0" lvl="0" indent="0" algn="l" rtl="0">
              <a:lnSpc>
                <a:spcPct val="115000"/>
              </a:lnSpc>
              <a:spcBef>
                <a:spcPts val="1200"/>
              </a:spcBef>
              <a:spcAft>
                <a:spcPts val="0"/>
              </a:spcAft>
              <a:buSzPts val="1100"/>
              <a:buNone/>
            </a:pPr>
            <a:r>
              <a:rPr lang="en-US" sz="1400"/>
              <a:t>Current manual examination methods are time-consuming and prone to variability among observers.</a:t>
            </a:r>
            <a:endParaRPr sz="1400"/>
          </a:p>
          <a:p>
            <a:pPr marL="0" lvl="0" indent="0" algn="l" rtl="0">
              <a:lnSpc>
                <a:spcPct val="115000"/>
              </a:lnSpc>
              <a:spcBef>
                <a:spcPts val="1200"/>
              </a:spcBef>
              <a:spcAft>
                <a:spcPts val="0"/>
              </a:spcAft>
              <a:buSzPts val="1100"/>
              <a:buNone/>
            </a:pPr>
            <a:r>
              <a:rPr lang="en-US" sz="1400"/>
              <a:t>This project seeks to address these limitations by leveraging the power of machine learning. </a:t>
            </a:r>
            <a:endParaRPr sz="1400"/>
          </a:p>
          <a:p>
            <a:pPr marL="0" lvl="0" indent="0" algn="l" rtl="0">
              <a:lnSpc>
                <a:spcPct val="115000"/>
              </a:lnSpc>
              <a:spcBef>
                <a:spcPts val="1200"/>
              </a:spcBef>
              <a:spcAft>
                <a:spcPts val="0"/>
              </a:spcAft>
              <a:buClr>
                <a:schemeClr val="dk1"/>
              </a:buClr>
              <a:buSzPts val="1100"/>
              <a:buFont typeface="Arial"/>
              <a:buNone/>
            </a:pPr>
            <a:r>
              <a:rPr lang="en-US" sz="1400"/>
              <a:t>Our goal is to develop an advanced model capable of classifying tissue images into five key categories: benign lung tissue, lung adenocarcinoma, lung squamous cell carcinoma, benign colon tissue, and colon adenocarcinoma. By doing so, we aim to create a supportive diagnostic tool to streamline cancer detection, improving both speed and accuracy in identifying these life-threatening diseases.</a:t>
            </a:r>
            <a:endParaRPr sz="1400"/>
          </a:p>
          <a:p>
            <a:pPr marL="0" lvl="0" indent="0" algn="l" rtl="0">
              <a:lnSpc>
                <a:spcPct val="100000"/>
              </a:lnSpc>
              <a:spcBef>
                <a:spcPts val="1200"/>
              </a:spcBef>
              <a:spcAft>
                <a:spcPts val="0"/>
              </a:spcAft>
              <a:buSzPts val="1100"/>
              <a:buNone/>
            </a:pPr>
            <a:endParaRPr sz="14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4: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4: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r>
              <a:rPr lang="en-US" sz="1500">
                <a:solidFill>
                  <a:schemeClr val="dk1"/>
                </a:solidFill>
              </a:rPr>
              <a:t>Our project utilized the </a:t>
            </a:r>
            <a:r>
              <a:rPr lang="en-US" sz="1500" b="1">
                <a:solidFill>
                  <a:schemeClr val="dk1"/>
                </a:solidFill>
              </a:rPr>
              <a:t>Lung and Colon Cancer Histopathological Images</a:t>
            </a:r>
            <a:r>
              <a:rPr lang="en-US" sz="1500">
                <a:solidFill>
                  <a:schemeClr val="dk1"/>
                </a:solidFill>
              </a:rPr>
              <a:t> dataset, which is an invaluable resource for cancer detection research. </a:t>
            </a:r>
            <a:endParaRPr sz="1500">
              <a:solidFill>
                <a:schemeClr val="dk1"/>
              </a:solidFill>
            </a:endParaRPr>
          </a:p>
          <a:p>
            <a:pPr marL="0" lvl="0" indent="0" algn="l" rtl="0">
              <a:lnSpc>
                <a:spcPct val="100000"/>
              </a:lnSpc>
              <a:spcBef>
                <a:spcPts val="0"/>
              </a:spcBef>
              <a:spcAft>
                <a:spcPts val="0"/>
              </a:spcAft>
              <a:buSzPts val="1100"/>
              <a:buNone/>
            </a:pPr>
            <a:endParaRPr sz="1500">
              <a:solidFill>
                <a:schemeClr val="dk1"/>
              </a:solidFill>
            </a:endParaRPr>
          </a:p>
          <a:p>
            <a:pPr marL="0" lvl="0" indent="0" algn="l" rtl="0">
              <a:lnSpc>
                <a:spcPct val="100000"/>
              </a:lnSpc>
              <a:spcBef>
                <a:spcPts val="0"/>
              </a:spcBef>
              <a:spcAft>
                <a:spcPts val="0"/>
              </a:spcAft>
              <a:buSzPts val="1100"/>
              <a:buNone/>
            </a:pPr>
            <a:r>
              <a:rPr lang="en-US" sz="1500">
                <a:solidFill>
                  <a:schemeClr val="dk1"/>
                </a:solidFill>
              </a:rPr>
              <a:t>This dataset, available on Kaggle, contains a total of 25,000 high-resolution histopathological images, each measuring 768 by 768 pixels.</a:t>
            </a:r>
            <a:br>
              <a:rPr lang="en-US" sz="1500">
                <a:solidFill>
                  <a:schemeClr val="dk1"/>
                </a:solidFill>
              </a:rPr>
            </a:br>
            <a:br>
              <a:rPr lang="en-US" sz="1500">
                <a:solidFill>
                  <a:schemeClr val="dk1"/>
                </a:solidFill>
              </a:rPr>
            </a:br>
            <a:r>
              <a:rPr lang="en-US" sz="1500">
                <a:solidFill>
                  <a:schemeClr val="dk1"/>
                </a:solidFill>
              </a:rPr>
              <a:t>These images were generated from an original sample of </a:t>
            </a:r>
            <a:r>
              <a:rPr lang="en-US" sz="1500" b="1">
                <a:solidFill>
                  <a:schemeClr val="dk1"/>
                </a:solidFill>
              </a:rPr>
              <a:t>750 lung tissue images</a:t>
            </a:r>
            <a:r>
              <a:rPr lang="en-US" sz="1500">
                <a:solidFill>
                  <a:schemeClr val="dk1"/>
                </a:solidFill>
              </a:rPr>
              <a:t> and </a:t>
            </a:r>
            <a:r>
              <a:rPr lang="en-US" sz="1500" b="1">
                <a:solidFill>
                  <a:schemeClr val="dk1"/>
                </a:solidFill>
              </a:rPr>
              <a:t>500 colon tissue images</a:t>
            </a:r>
            <a:r>
              <a:rPr lang="en-US" sz="1500">
                <a:solidFill>
                  <a:schemeClr val="dk1"/>
                </a:solidFill>
              </a:rPr>
              <a:t>, carefully augmented using the Augmentor package. </a:t>
            </a:r>
            <a:endParaRPr sz="1500">
              <a:solidFill>
                <a:schemeClr val="dk1"/>
              </a:solidFill>
            </a:endParaRPr>
          </a:p>
          <a:p>
            <a:pPr marL="0" lvl="0" indent="0" algn="l" rtl="0">
              <a:lnSpc>
                <a:spcPct val="100000"/>
              </a:lnSpc>
              <a:spcBef>
                <a:spcPts val="0"/>
              </a:spcBef>
              <a:spcAft>
                <a:spcPts val="0"/>
              </a:spcAft>
              <a:buSzPts val="1100"/>
              <a:buNone/>
            </a:pPr>
            <a:endParaRPr sz="1500">
              <a:solidFill>
                <a:schemeClr val="dk1"/>
              </a:solidFill>
            </a:endParaRPr>
          </a:p>
          <a:p>
            <a:pPr marL="0" lvl="0" indent="0" algn="l" rtl="0">
              <a:lnSpc>
                <a:spcPct val="100000"/>
              </a:lnSpc>
              <a:spcBef>
                <a:spcPts val="0"/>
              </a:spcBef>
              <a:spcAft>
                <a:spcPts val="0"/>
              </a:spcAft>
              <a:buSzPts val="1100"/>
              <a:buNone/>
            </a:pPr>
            <a:r>
              <a:rPr lang="en-US" sz="1500">
                <a:solidFill>
                  <a:schemeClr val="dk1"/>
                </a:solidFill>
              </a:rPr>
              <a:t>Importantly, the dataset is HIPAA compliant and validated by experts, ensuring its reliability and suitability for medical research.</a:t>
            </a:r>
            <a:endParaRPr sz="20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p5: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6: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6: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9: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9: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Google Shape;111;g2faa014e6b8_1_5:notes">
            <a:extLst>
              <a:ext uri="{FF2B5EF4-FFF2-40B4-BE49-F238E27FC236}">
                <a16:creationId xmlns:a16="http://schemas.microsoft.com/office/drawing/2014/main" id="{99B8F08F-EC6A-579E-4BE3-C333CA214693}"/>
              </a:ext>
            </a:extLst>
          </p:cNvPr>
          <p:cNvSpPr>
            <a:spLocks noGrp="1" noRot="1" noChangeAspect="1"/>
          </p:cNvSpPr>
          <p:nvPr>
            <p:ph type="sldImg"/>
          </p:nvPr>
        </p:nvSpPr>
        <p:spPr>
          <a:xfrm>
            <a:off x="423863" y="704850"/>
            <a:ext cx="6256337" cy="3519488"/>
          </a:xfrm>
        </p:spPr>
      </p:sp>
      <p:sp>
        <p:nvSpPr>
          <p:cNvPr id="3" name="Google Shape;112;g2faa014e6b8_1_5:notes">
            <a:extLst>
              <a:ext uri="{FF2B5EF4-FFF2-40B4-BE49-F238E27FC236}">
                <a16:creationId xmlns:a16="http://schemas.microsoft.com/office/drawing/2014/main" id="{C9A3F7F5-D1E6-F195-D684-901BC5359618}"/>
              </a:ext>
            </a:extLst>
          </p:cNvPr>
          <p:cNvSpPr txBox="1">
            <a:spLocks noGrp="1"/>
          </p:cNvSpPr>
          <p:nvPr>
            <p:ph type="body" sz="quarter" idx="1"/>
          </p:nvPr>
        </p:nvSpPr>
        <p:spPr>
          <a:xfrm>
            <a:off x="710251" y="4459528"/>
            <a:ext cx="5681999" cy="4224902"/>
          </a:xfr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0:notes"/>
          <p:cNvSpPr>
            <a:spLocks noGrp="1" noRot="1" noChangeAspect="1"/>
          </p:cNvSpPr>
          <p:nvPr>
            <p:ph type="sldImg" idx="2"/>
          </p:nvPr>
        </p:nvSpPr>
        <p:spPr>
          <a:xfrm>
            <a:off x="423863" y="704850"/>
            <a:ext cx="6256337"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10:notes"/>
          <p:cNvSpPr txBox="1">
            <a:spLocks noGrp="1"/>
          </p:cNvSpPr>
          <p:nvPr>
            <p:ph type="body" idx="1"/>
          </p:nvPr>
        </p:nvSpPr>
        <p:spPr>
          <a:xfrm>
            <a:off x="710248" y="4459526"/>
            <a:ext cx="5682000" cy="4224900"/>
          </a:xfrm>
          <a:prstGeom prst="rect">
            <a:avLst/>
          </a:prstGeom>
          <a:noFill/>
          <a:ln>
            <a:noFill/>
          </a:ln>
        </p:spPr>
        <p:txBody>
          <a:bodyPr spcFirstLastPara="1" wrap="square" lIns="94200" tIns="94200" rIns="94200" bIns="94200"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2"/>
          <p:cNvSpPr/>
          <p:nvPr/>
        </p:nvSpPr>
        <p:spPr>
          <a:xfrm>
            <a:off x="-9800" y="4396744"/>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 name="Google Shape;12;p2"/>
          <p:cNvSpPr txBox="1">
            <a:spLocks noGrp="1"/>
          </p:cNvSpPr>
          <p:nvPr>
            <p:ph type="body" idx="1"/>
          </p:nvPr>
        </p:nvSpPr>
        <p:spPr>
          <a:xfrm>
            <a:off x="311700" y="11322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4" name="Google Shape;14;p2"/>
          <p:cNvPicPr preferRelativeResize="0"/>
          <p:nvPr/>
        </p:nvPicPr>
        <p:blipFill rotWithShape="1">
          <a:blip r:embed="rId2">
            <a:alphaModFix/>
          </a:blip>
          <a:srcRect/>
          <a:stretch/>
        </p:blipFill>
        <p:spPr>
          <a:xfrm>
            <a:off x="83825" y="4435857"/>
            <a:ext cx="3810000" cy="6762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60"/>
        <p:cNvGrpSpPr/>
        <p:nvPr/>
      </p:nvGrpSpPr>
      <p:grpSpPr>
        <a:xfrm>
          <a:off x="0" y="0"/>
          <a:ext cx="0" cy="0"/>
          <a:chOff x="0" y="0"/>
          <a:chExt cx="0" cy="0"/>
        </a:xfrm>
      </p:grpSpPr>
      <p:sp>
        <p:nvSpPr>
          <p:cNvPr id="61" name="Google Shape;61;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62"/>
        <p:cNvGrpSpPr/>
        <p:nvPr/>
      </p:nvGrpSpPr>
      <p:grpSpPr>
        <a:xfrm>
          <a:off x="0" y="0"/>
          <a:ext cx="0" cy="0"/>
          <a:chOff x="0" y="0"/>
          <a:chExt cx="0" cy="0"/>
        </a:xfrm>
      </p:grpSpPr>
      <p:pic>
        <p:nvPicPr>
          <p:cNvPr id="63" name="Google Shape;63;p12"/>
          <p:cNvPicPr preferRelativeResize="0"/>
          <p:nvPr/>
        </p:nvPicPr>
        <p:blipFill rotWithShape="1">
          <a:blip r:embed="rId2">
            <a:alphaModFix/>
          </a:blip>
          <a:srcRect b="24219"/>
          <a:stretch/>
        </p:blipFill>
        <p:spPr>
          <a:xfrm>
            <a:off x="-28950" y="2481100"/>
            <a:ext cx="9199498" cy="2750350"/>
          </a:xfrm>
          <a:prstGeom prst="rect">
            <a:avLst/>
          </a:prstGeom>
          <a:noFill/>
          <a:ln>
            <a:noFill/>
          </a:ln>
        </p:spPr>
      </p:pic>
      <p:sp>
        <p:nvSpPr>
          <p:cNvPr id="64" name="Google Shape;64;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5" name="Google Shape;65;p12"/>
          <p:cNvSpPr/>
          <p:nvPr/>
        </p:nvSpPr>
        <p:spPr>
          <a:xfrm>
            <a:off x="-28950" y="-19600"/>
            <a:ext cx="9199500" cy="2877000"/>
          </a:xfrm>
          <a:prstGeom prst="rect">
            <a:avLst/>
          </a:prstGeom>
          <a:solidFill>
            <a:srgbClr val="1B3B7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12"/>
          <p:cNvSpPr/>
          <p:nvPr/>
        </p:nvSpPr>
        <p:spPr>
          <a:xfrm rot="10800000">
            <a:off x="4076700" y="2819400"/>
            <a:ext cx="666900" cy="381000"/>
          </a:xfrm>
          <a:prstGeom prst="triangle">
            <a:avLst>
              <a:gd name="adj" fmla="val 50000"/>
            </a:avLst>
          </a:prstGeom>
          <a:solidFill>
            <a:srgbClr val="1B3B7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2"/>
          <p:cNvSpPr txBox="1">
            <a:spLocks noGrp="1"/>
          </p:cNvSpPr>
          <p:nvPr>
            <p:ph type="subTitle" idx="1"/>
          </p:nvPr>
        </p:nvSpPr>
        <p:spPr>
          <a:xfrm>
            <a:off x="876300" y="1847850"/>
            <a:ext cx="7086600" cy="780900"/>
          </a:xfrm>
          <a:prstGeom prst="rect">
            <a:avLst/>
          </a:prstGeom>
          <a:noFill/>
          <a:ln>
            <a:noFill/>
          </a:ln>
        </p:spPr>
        <p:txBody>
          <a:bodyPr spcFirstLastPara="1" wrap="square" lIns="91425" tIns="91425" rIns="91425" bIns="91425" anchor="t" anchorCtr="0">
            <a:normAutofit/>
          </a:bodyPr>
          <a:lstStyle>
            <a:lvl1pPr lvl="0" algn="ctr">
              <a:lnSpc>
                <a:spcPct val="115000"/>
              </a:lnSpc>
              <a:spcBef>
                <a:spcPts val="0"/>
              </a:spcBef>
              <a:spcAft>
                <a:spcPts val="0"/>
              </a:spcAft>
              <a:buClr>
                <a:srgbClr val="FFFFFF"/>
              </a:buClr>
              <a:buSzPts val="2400"/>
              <a:buNone/>
              <a:defRPr sz="2400">
                <a:solidFill>
                  <a:srgbClr val="FFFFFF"/>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68" name="Google Shape;68;p12"/>
          <p:cNvSpPr txBox="1">
            <a:spLocks noGrp="1"/>
          </p:cNvSpPr>
          <p:nvPr>
            <p:ph type="title" idx="2"/>
          </p:nvPr>
        </p:nvSpPr>
        <p:spPr>
          <a:xfrm>
            <a:off x="466650" y="856850"/>
            <a:ext cx="8365800" cy="112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6000"/>
              <a:buFont typeface="Arial Narrow"/>
              <a:buNone/>
              <a:defRPr sz="6000">
                <a:solidFill>
                  <a:schemeClr val="lt1"/>
                </a:solidFill>
                <a:latin typeface="Arial Narrow"/>
                <a:ea typeface="Arial Narrow"/>
                <a:cs typeface="Arial Narrow"/>
                <a:sym typeface="Arial Narrow"/>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69" name="Google Shape;69;p12"/>
          <p:cNvPicPr preferRelativeResize="0"/>
          <p:nvPr/>
        </p:nvPicPr>
        <p:blipFill rotWithShape="1">
          <a:blip r:embed="rId3">
            <a:alphaModFix/>
          </a:blip>
          <a:srcRect/>
          <a:stretch/>
        </p:blipFill>
        <p:spPr>
          <a:xfrm>
            <a:off x="5143500" y="180563"/>
            <a:ext cx="3810000" cy="6762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8" name="Google Shape;18;p3"/>
          <p:cNvSpPr/>
          <p:nvPr/>
        </p:nvSpPr>
        <p:spPr>
          <a:xfrm>
            <a:off x="-9800" y="4396744"/>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 name="Google Shape;19;p3"/>
          <p:cNvPicPr preferRelativeResize="0"/>
          <p:nvPr/>
        </p:nvPicPr>
        <p:blipFill rotWithShape="1">
          <a:blip r:embed="rId2">
            <a:alphaModFix/>
          </a:blip>
          <a:srcRect/>
          <a:stretch/>
        </p:blipFill>
        <p:spPr>
          <a:xfrm>
            <a:off x="83825" y="4435857"/>
            <a:ext cx="3810000" cy="676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4"/>
          <p:cNvSpPr/>
          <p:nvPr/>
        </p:nvSpPr>
        <p:spPr>
          <a:xfrm>
            <a:off x="-9800" y="4396744"/>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26" name="Google Shape;26;p4"/>
          <p:cNvPicPr preferRelativeResize="0"/>
          <p:nvPr/>
        </p:nvPicPr>
        <p:blipFill rotWithShape="1">
          <a:blip r:embed="rId2">
            <a:alphaModFix/>
          </a:blip>
          <a:srcRect/>
          <a:stretch/>
        </p:blipFill>
        <p:spPr>
          <a:xfrm>
            <a:off x="83825" y="4435857"/>
            <a:ext cx="3810000" cy="6762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5"/>
          <p:cNvSpPr/>
          <p:nvPr/>
        </p:nvSpPr>
        <p:spPr>
          <a:xfrm>
            <a:off x="-9800" y="4389124"/>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0" name="Google Shape;30;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31" name="Google Shape;31;p5"/>
          <p:cNvPicPr preferRelativeResize="0"/>
          <p:nvPr/>
        </p:nvPicPr>
        <p:blipFill rotWithShape="1">
          <a:blip r:embed="rId2">
            <a:alphaModFix/>
          </a:blip>
          <a:srcRect/>
          <a:stretch/>
        </p:blipFill>
        <p:spPr>
          <a:xfrm>
            <a:off x="83825" y="4428237"/>
            <a:ext cx="3810000" cy="6762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6"/>
          <p:cNvSpPr/>
          <p:nvPr/>
        </p:nvSpPr>
        <p:spPr>
          <a:xfrm>
            <a:off x="-9800" y="4398921"/>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5" name="Google Shape;35;p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6" name="Google Shape;36;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37" name="Google Shape;37;p6"/>
          <p:cNvPicPr preferRelativeResize="0"/>
          <p:nvPr/>
        </p:nvPicPr>
        <p:blipFill rotWithShape="1">
          <a:blip r:embed="rId2">
            <a:alphaModFix/>
          </a:blip>
          <a:srcRect/>
          <a:stretch/>
        </p:blipFill>
        <p:spPr>
          <a:xfrm>
            <a:off x="83825" y="4438034"/>
            <a:ext cx="3810000" cy="6762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7"/>
          <p:cNvSpPr/>
          <p:nvPr/>
        </p:nvSpPr>
        <p:spPr>
          <a:xfrm>
            <a:off x="2459077" y="145850"/>
            <a:ext cx="6704400" cy="754500"/>
          </a:xfrm>
          <a:prstGeom prst="rect">
            <a:avLst/>
          </a:prstGeom>
          <a:gradFill>
            <a:gsLst>
              <a:gs pos="0">
                <a:srgbClr val="3A74C7"/>
              </a:gs>
              <a:gs pos="100000">
                <a:srgbClr val="1B3B70"/>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7"/>
          <p:cNvSpPr txBox="1">
            <a:spLocks noGrp="1"/>
          </p:cNvSpPr>
          <p:nvPr>
            <p:ph type="title"/>
          </p:nvPr>
        </p:nvSpPr>
        <p:spPr>
          <a:xfrm>
            <a:off x="405500" y="724475"/>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1" name="Google Shape;4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42" name="Google Shape;42;p7"/>
          <p:cNvPicPr preferRelativeResize="0"/>
          <p:nvPr/>
        </p:nvPicPr>
        <p:blipFill rotWithShape="1">
          <a:blip r:embed="rId2">
            <a:alphaModFix/>
          </a:blip>
          <a:srcRect/>
          <a:stretch/>
        </p:blipFill>
        <p:spPr>
          <a:xfrm>
            <a:off x="5220925" y="184950"/>
            <a:ext cx="3810000" cy="6762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8"/>
          <p:cNvSpPr/>
          <p:nvPr/>
        </p:nvSpPr>
        <p:spPr>
          <a:xfrm>
            <a:off x="-9800" y="4300950"/>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7" name="Google Shape;47;p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8" name="Google Shape;48;p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9" name="Google Shape;4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50" name="Google Shape;50;p8"/>
          <p:cNvPicPr preferRelativeResize="0"/>
          <p:nvPr/>
        </p:nvPicPr>
        <p:blipFill rotWithShape="1">
          <a:blip r:embed="rId2">
            <a:alphaModFix/>
          </a:blip>
          <a:srcRect/>
          <a:stretch/>
        </p:blipFill>
        <p:spPr>
          <a:xfrm>
            <a:off x="83825" y="4340063"/>
            <a:ext cx="3810000" cy="676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rgbClr val="1B3B70"/>
            </a:gs>
            <a:gs pos="100000">
              <a:srgbClr val="3A74C7"/>
            </a:gs>
          </a:gsLst>
          <a:lin ang="0" scaled="0"/>
        </a:gradFill>
        <a:effectLst/>
      </p:bgPr>
    </p:bg>
    <p:spTree>
      <p:nvGrpSpPr>
        <p:cNvPr id="1" name="Shape 51"/>
        <p:cNvGrpSpPr/>
        <p:nvPr/>
      </p:nvGrpSpPr>
      <p:grpSpPr>
        <a:xfrm>
          <a:off x="0" y="0"/>
          <a:ext cx="0" cy="0"/>
          <a:chOff x="0" y="0"/>
          <a:chExt cx="0" cy="0"/>
        </a:xfrm>
      </p:grpSpPr>
      <p:sp>
        <p:nvSpPr>
          <p:cNvPr id="52" name="Google Shape;5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53" name="Google Shape;53;p9"/>
          <p:cNvPicPr preferRelativeResize="0"/>
          <p:nvPr/>
        </p:nvPicPr>
        <p:blipFill rotWithShape="1">
          <a:blip r:embed="rId2">
            <a:alphaModFix/>
          </a:blip>
          <a:srcRect/>
          <a:stretch/>
        </p:blipFill>
        <p:spPr>
          <a:xfrm>
            <a:off x="83825" y="4340063"/>
            <a:ext cx="3810000" cy="6762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
        <p:cNvGrpSpPr/>
        <p:nvPr/>
      </p:nvGrpSpPr>
      <p:grpSpPr>
        <a:xfrm>
          <a:off x="0" y="0"/>
          <a:ext cx="0" cy="0"/>
          <a:chOff x="0" y="0"/>
          <a:chExt cx="0" cy="0"/>
        </a:xfrm>
      </p:grpSpPr>
      <p:sp>
        <p:nvSpPr>
          <p:cNvPr id="55" name="Google Shape;55;p10"/>
          <p:cNvSpPr/>
          <p:nvPr/>
        </p:nvSpPr>
        <p:spPr>
          <a:xfrm>
            <a:off x="-9800" y="4300950"/>
            <a:ext cx="9199500" cy="754500"/>
          </a:xfrm>
          <a:prstGeom prst="rect">
            <a:avLst/>
          </a:prstGeom>
          <a:gradFill>
            <a:gsLst>
              <a:gs pos="0">
                <a:srgbClr val="1B3B70"/>
              </a:gs>
              <a:gs pos="100000">
                <a:srgbClr val="3A74C7"/>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p1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8" name="Google Shape;5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59" name="Google Shape;59;p10"/>
          <p:cNvPicPr preferRelativeResize="0"/>
          <p:nvPr/>
        </p:nvPicPr>
        <p:blipFill rotWithShape="1">
          <a:blip r:embed="rId2">
            <a:alphaModFix/>
          </a:blip>
          <a:srcRect/>
          <a:stretch/>
        </p:blipFill>
        <p:spPr>
          <a:xfrm>
            <a:off x="83825" y="4340063"/>
            <a:ext cx="3810000" cy="6762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andrewmvd/lung-and-colon-cancer-histopathological-images?resource=download"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3"/>
          <p:cNvSpPr txBox="1"/>
          <p:nvPr/>
        </p:nvSpPr>
        <p:spPr>
          <a:xfrm>
            <a:off x="640544" y="1517811"/>
            <a:ext cx="7862911"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Detection and Identification of Lung/Colon Cancer</a:t>
            </a:r>
            <a:endParaRPr/>
          </a:p>
        </p:txBody>
      </p:sp>
      <p:sp>
        <p:nvSpPr>
          <p:cNvPr id="75" name="Google Shape;75;p13"/>
          <p:cNvSpPr txBox="1"/>
          <p:nvPr/>
        </p:nvSpPr>
        <p:spPr>
          <a:xfrm>
            <a:off x="2570299" y="2188349"/>
            <a:ext cx="4003399" cy="1923604"/>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1400" b="0" i="0" u="none" strike="noStrike" cap="none">
                <a:solidFill>
                  <a:srgbClr val="000000"/>
                </a:solidFill>
                <a:latin typeface="Arial"/>
                <a:ea typeface="Arial"/>
                <a:cs typeface="Arial"/>
                <a:sym typeface="Arial"/>
              </a:rPr>
              <a:t>Seanmark Paz, Jabali Shah, Yaakov Sternberg</a:t>
            </a:r>
            <a:endParaRPr/>
          </a:p>
          <a:p>
            <a:pPr marL="0" marR="0" lvl="0" indent="0" algn="ctr" rtl="0">
              <a:lnSpc>
                <a:spcPct val="150000"/>
              </a:lnSpc>
              <a:spcBef>
                <a:spcPts val="0"/>
              </a:spcBef>
              <a:spcAft>
                <a:spcPts val="0"/>
              </a:spcAft>
              <a:buNone/>
            </a:pPr>
            <a:r>
              <a:rPr lang="en-US" sz="1400" b="0" i="0" u="none" strike="noStrike" cap="none">
                <a:solidFill>
                  <a:srgbClr val="000000"/>
                </a:solidFill>
                <a:latin typeface="Arial"/>
                <a:ea typeface="Arial"/>
                <a:cs typeface="Arial"/>
                <a:sym typeface="Arial"/>
              </a:rPr>
              <a:t>University of San Diego</a:t>
            </a:r>
            <a:endParaRPr/>
          </a:p>
          <a:p>
            <a:pPr marL="0" marR="0" lvl="0" indent="0" algn="ctr" rtl="0">
              <a:lnSpc>
                <a:spcPct val="150000"/>
              </a:lnSpc>
              <a:spcBef>
                <a:spcPts val="0"/>
              </a:spcBef>
              <a:spcAft>
                <a:spcPts val="0"/>
              </a:spcAft>
              <a:buNone/>
            </a:pPr>
            <a:r>
              <a:rPr lang="en-US" sz="1400" b="0" i="0" u="none" strike="noStrike" cap="none">
                <a:solidFill>
                  <a:srgbClr val="000000"/>
                </a:solidFill>
                <a:latin typeface="Arial"/>
                <a:ea typeface="Arial"/>
                <a:cs typeface="Arial"/>
                <a:sym typeface="Arial"/>
              </a:rPr>
              <a:t>AAI-521: Applied Computer Vision for AI</a:t>
            </a:r>
            <a:endParaRPr/>
          </a:p>
          <a:p>
            <a:pPr marL="0" marR="0" lvl="0" indent="0" algn="ctr" rtl="0">
              <a:lnSpc>
                <a:spcPct val="150000"/>
              </a:lnSpc>
              <a:spcBef>
                <a:spcPts val="0"/>
              </a:spcBef>
              <a:spcAft>
                <a:spcPts val="0"/>
              </a:spcAft>
              <a:buNone/>
            </a:pPr>
            <a:r>
              <a:rPr lang="en-US" sz="1400" b="0" i="0" u="none" strike="noStrike" cap="none">
                <a:solidFill>
                  <a:srgbClr val="000000"/>
                </a:solidFill>
                <a:latin typeface="Arial"/>
                <a:ea typeface="Arial"/>
                <a:cs typeface="Arial"/>
                <a:sym typeface="Arial"/>
              </a:rPr>
              <a:t>Siamak Aram, PhD.</a:t>
            </a:r>
            <a:endParaRPr/>
          </a:p>
          <a:p>
            <a:pPr marL="0" marR="0" lvl="0" indent="0" algn="ctr" rtl="0">
              <a:lnSpc>
                <a:spcPct val="150000"/>
              </a:lnSpc>
              <a:spcBef>
                <a:spcPts val="0"/>
              </a:spcBef>
              <a:spcAft>
                <a:spcPts val="0"/>
              </a:spcAft>
              <a:buNone/>
            </a:pPr>
            <a:r>
              <a:rPr lang="en-US" sz="1400" b="0" i="0" u="none" strike="noStrike" cap="none">
                <a:solidFill>
                  <a:srgbClr val="000000"/>
                </a:solidFill>
                <a:latin typeface="Arial"/>
                <a:ea typeface="Arial"/>
                <a:cs typeface="Arial"/>
                <a:sym typeface="Arial"/>
              </a:rPr>
              <a:t>December 6, 2024</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DFC1B-9358-54B1-A635-DA88AB16555E}"/>
              </a:ext>
            </a:extLst>
          </p:cNvPr>
          <p:cNvSpPr txBox="1">
            <a:spLocks noGrp="1"/>
          </p:cNvSpPr>
          <p:nvPr>
            <p:ph type="title"/>
          </p:nvPr>
        </p:nvSpPr>
        <p:spPr>
          <a:xfrm>
            <a:off x="311700" y="154433"/>
            <a:ext cx="8520598" cy="572697"/>
          </a:xfrm>
        </p:spPr>
        <p:txBody>
          <a:bodyPr>
            <a:normAutofit fontScale="90000"/>
          </a:bodyPr>
          <a:lstStyle/>
          <a:p>
            <a:pPr lvl="0"/>
            <a:r>
              <a:rPr lang="en-US"/>
              <a:t>Training Strategy </a:t>
            </a:r>
          </a:p>
        </p:txBody>
      </p:sp>
      <p:sp>
        <p:nvSpPr>
          <p:cNvPr id="3" name="Text Placeholder 2">
            <a:extLst>
              <a:ext uri="{FF2B5EF4-FFF2-40B4-BE49-F238E27FC236}">
                <a16:creationId xmlns:a16="http://schemas.microsoft.com/office/drawing/2014/main" id="{7D0BD970-6D86-8409-DC68-2C9A00D0AA94}"/>
              </a:ext>
            </a:extLst>
          </p:cNvPr>
          <p:cNvSpPr txBox="1">
            <a:spLocks noGrp="1"/>
          </p:cNvSpPr>
          <p:nvPr>
            <p:ph type="body" idx="1"/>
          </p:nvPr>
        </p:nvSpPr>
        <p:spPr>
          <a:xfrm>
            <a:off x="311700" y="861968"/>
            <a:ext cx="8520598" cy="3416399"/>
          </a:xfrm>
        </p:spPr>
        <p:txBody>
          <a:bodyPr>
            <a:normAutofit fontScale="92500" lnSpcReduction="10000"/>
          </a:bodyPr>
          <a:lstStyle/>
          <a:p>
            <a:pPr lvl="0">
              <a:lnSpc>
                <a:spcPct val="114999"/>
              </a:lnSpc>
            </a:pPr>
            <a:r>
              <a:rPr lang="en-US" sz="2000" b="1" dirty="0">
                <a:solidFill>
                  <a:schemeClr val="tx1"/>
                </a:solidFill>
              </a:rPr>
              <a:t>Compilation</a:t>
            </a:r>
            <a:endParaRPr lang="en-US" sz="2000" dirty="0">
              <a:solidFill>
                <a:schemeClr val="tx1"/>
              </a:solidFill>
            </a:endParaRPr>
          </a:p>
          <a:p>
            <a:pPr marL="914400" lvl="1" indent="-317497">
              <a:lnSpc>
                <a:spcPct val="114999"/>
              </a:lnSpc>
              <a:spcBef>
                <a:spcPts val="0"/>
              </a:spcBef>
              <a:buSzPts val="1400"/>
              <a:buChar char="○"/>
            </a:pPr>
            <a:r>
              <a:rPr lang="en-US" sz="1700" dirty="0">
                <a:solidFill>
                  <a:schemeClr val="tx1"/>
                </a:solidFill>
              </a:rPr>
              <a:t>Optimizer: Adam (1e-4 initial, 1e-5 for fine-tuning)</a:t>
            </a:r>
          </a:p>
          <a:p>
            <a:pPr marL="914400" lvl="1" indent="-317497">
              <a:lnSpc>
                <a:spcPct val="114999"/>
              </a:lnSpc>
              <a:spcBef>
                <a:spcPts val="0"/>
              </a:spcBef>
              <a:buSzPts val="1400"/>
              <a:buChar char="○"/>
            </a:pPr>
            <a:r>
              <a:rPr lang="en-US" sz="1700" dirty="0">
                <a:solidFill>
                  <a:schemeClr val="tx1"/>
                </a:solidFill>
              </a:rPr>
              <a:t>Loss Function: Categorical </a:t>
            </a:r>
            <a:r>
              <a:rPr lang="en-US" sz="1700" dirty="0" err="1">
                <a:solidFill>
                  <a:schemeClr val="tx1"/>
                </a:solidFill>
              </a:rPr>
              <a:t>Crossentropy</a:t>
            </a:r>
            <a:endParaRPr lang="en-US" sz="1700" dirty="0">
              <a:solidFill>
                <a:schemeClr val="tx1"/>
              </a:solidFill>
            </a:endParaRPr>
          </a:p>
          <a:p>
            <a:pPr marL="914400" lvl="1" indent="-317497">
              <a:lnSpc>
                <a:spcPct val="114999"/>
              </a:lnSpc>
              <a:spcBef>
                <a:spcPts val="0"/>
              </a:spcBef>
              <a:buSzPts val="1400"/>
              <a:buChar char="○"/>
            </a:pPr>
            <a:r>
              <a:rPr lang="en-US" sz="1700" dirty="0">
                <a:solidFill>
                  <a:schemeClr val="tx1"/>
                </a:solidFill>
              </a:rPr>
              <a:t>Metrics: Accuracy, AUC, Precision, Recall</a:t>
            </a:r>
          </a:p>
          <a:p>
            <a:pPr lvl="0">
              <a:lnSpc>
                <a:spcPct val="114999"/>
              </a:lnSpc>
            </a:pPr>
            <a:r>
              <a:rPr lang="en-US" sz="2000" b="1" dirty="0">
                <a:solidFill>
                  <a:schemeClr val="tx1"/>
                </a:solidFill>
              </a:rPr>
              <a:t>Callbacks</a:t>
            </a:r>
            <a:endParaRPr lang="en-US" sz="2000" dirty="0">
              <a:solidFill>
                <a:schemeClr val="tx1"/>
              </a:solidFill>
            </a:endParaRPr>
          </a:p>
          <a:p>
            <a:pPr marL="914400" lvl="1" indent="-317497">
              <a:lnSpc>
                <a:spcPct val="114999"/>
              </a:lnSpc>
              <a:spcBef>
                <a:spcPts val="0"/>
              </a:spcBef>
              <a:buSzPts val="1400"/>
              <a:buChar char="○"/>
            </a:pPr>
            <a:r>
              <a:rPr lang="en-US" sz="1700" dirty="0">
                <a:solidFill>
                  <a:schemeClr val="tx1"/>
                </a:solidFill>
              </a:rPr>
              <a:t>Early Stopping (patience: 5 epochs)</a:t>
            </a:r>
          </a:p>
          <a:p>
            <a:pPr marL="914400" lvl="1" indent="-317497">
              <a:lnSpc>
                <a:spcPct val="114999"/>
              </a:lnSpc>
              <a:spcBef>
                <a:spcPts val="0"/>
              </a:spcBef>
              <a:buSzPts val="1400"/>
              <a:buChar char="○"/>
            </a:pPr>
            <a:r>
              <a:rPr lang="en-US" sz="1700" dirty="0">
                <a:solidFill>
                  <a:schemeClr val="tx1"/>
                </a:solidFill>
              </a:rPr>
              <a:t>Model Checkpointing (best validation loss)</a:t>
            </a:r>
          </a:p>
          <a:p>
            <a:pPr marL="914400" lvl="1" indent="-317497">
              <a:lnSpc>
                <a:spcPct val="114999"/>
              </a:lnSpc>
              <a:spcBef>
                <a:spcPts val="0"/>
              </a:spcBef>
              <a:buSzPts val="1400"/>
              <a:buChar char="○"/>
            </a:pPr>
            <a:r>
              <a:rPr lang="en-US" sz="1700" dirty="0" err="1">
                <a:solidFill>
                  <a:schemeClr val="tx1"/>
                </a:solidFill>
              </a:rPr>
              <a:t>ReduceLROnPlateau</a:t>
            </a:r>
            <a:r>
              <a:rPr lang="en-US" sz="1700" dirty="0">
                <a:solidFill>
                  <a:schemeClr val="tx1"/>
                </a:solidFill>
              </a:rPr>
              <a:t> (learning rate reduction)</a:t>
            </a:r>
          </a:p>
          <a:p>
            <a:pPr marL="914400" lvl="1" indent="-317497">
              <a:lnSpc>
                <a:spcPct val="114999"/>
              </a:lnSpc>
              <a:spcBef>
                <a:spcPts val="0"/>
              </a:spcBef>
              <a:buSzPts val="1400"/>
              <a:buChar char="○"/>
            </a:pPr>
            <a:r>
              <a:rPr lang="en-US" sz="1700" dirty="0" err="1">
                <a:solidFill>
                  <a:schemeClr val="tx1"/>
                </a:solidFill>
              </a:rPr>
              <a:t>TensorBoard</a:t>
            </a:r>
            <a:r>
              <a:rPr lang="en-US" sz="1700" dirty="0">
                <a:solidFill>
                  <a:schemeClr val="tx1"/>
                </a:solidFill>
              </a:rPr>
              <a:t> (metric logging)</a:t>
            </a:r>
          </a:p>
          <a:p>
            <a:pPr lvl="0">
              <a:lnSpc>
                <a:spcPct val="114999"/>
              </a:lnSpc>
            </a:pPr>
            <a:r>
              <a:rPr lang="en-US" sz="2000" b="1" dirty="0">
                <a:solidFill>
                  <a:schemeClr val="tx1"/>
                </a:solidFill>
              </a:rPr>
              <a:t>Training Phases</a:t>
            </a:r>
            <a:endParaRPr lang="en-US" sz="2000" dirty="0">
              <a:solidFill>
                <a:schemeClr val="tx1"/>
              </a:solidFill>
            </a:endParaRPr>
          </a:p>
          <a:p>
            <a:pPr marL="914400" lvl="1" indent="-317497">
              <a:lnSpc>
                <a:spcPct val="114999"/>
              </a:lnSpc>
              <a:spcBef>
                <a:spcPts val="0"/>
              </a:spcBef>
              <a:buSzPts val="1400"/>
              <a:buChar char="○"/>
            </a:pPr>
            <a:r>
              <a:rPr lang="en-US" sz="1700" dirty="0">
                <a:solidFill>
                  <a:schemeClr val="tx1"/>
                </a:solidFill>
              </a:rPr>
              <a:t>Initial Training: Base models frozen</a:t>
            </a:r>
          </a:p>
          <a:p>
            <a:pPr marL="914400" lvl="1" indent="-317497">
              <a:lnSpc>
                <a:spcPct val="114999"/>
              </a:lnSpc>
              <a:spcBef>
                <a:spcPts val="0"/>
              </a:spcBef>
              <a:buSzPts val="1400"/>
              <a:buChar char="○"/>
            </a:pPr>
            <a:r>
              <a:rPr lang="en-US" sz="1700" dirty="0">
                <a:solidFill>
                  <a:schemeClr val="tx1"/>
                </a:solidFill>
              </a:rPr>
              <a:t>Fine-Tuning: Unfreeze top layers, retrain with lower learning rate</a:t>
            </a:r>
          </a:p>
          <a:p>
            <a:pPr lvl="0">
              <a:lnSpc>
                <a:spcPct val="114999"/>
              </a:lnSpc>
            </a:pPr>
            <a:endParaRPr lang="en-US"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73CE0-CB68-DBF5-7E3C-0700FBD33CF7}"/>
              </a:ext>
            </a:extLst>
          </p:cNvPr>
          <p:cNvSpPr txBox="1">
            <a:spLocks noGrp="1"/>
          </p:cNvSpPr>
          <p:nvPr>
            <p:ph type="title"/>
          </p:nvPr>
        </p:nvSpPr>
        <p:spPr>
          <a:xfrm>
            <a:off x="311700" y="-3493"/>
            <a:ext cx="8520598" cy="789721"/>
          </a:xfrm>
        </p:spPr>
        <p:txBody>
          <a:bodyPr/>
          <a:lstStyle/>
          <a:p>
            <a:pPr lvl="0"/>
            <a:r>
              <a:rPr lang="en-US"/>
              <a:t>Model Performance Results </a:t>
            </a:r>
          </a:p>
        </p:txBody>
      </p:sp>
      <p:graphicFrame>
        <p:nvGraphicFramePr>
          <p:cNvPr id="3" name="Table 4">
            <a:extLst>
              <a:ext uri="{FF2B5EF4-FFF2-40B4-BE49-F238E27FC236}">
                <a16:creationId xmlns:a16="http://schemas.microsoft.com/office/drawing/2014/main" id="{FB910D64-C140-988A-062C-88D45376DF65}"/>
              </a:ext>
            </a:extLst>
          </p:cNvPr>
          <p:cNvGraphicFramePr>
            <a:graphicFrameLocks noGrp="1"/>
          </p:cNvGraphicFramePr>
          <p:nvPr/>
        </p:nvGraphicFramePr>
        <p:xfrm>
          <a:off x="462988" y="1092360"/>
          <a:ext cx="8680432" cy="2956560"/>
        </p:xfrm>
        <a:graphic>
          <a:graphicData uri="http://schemas.openxmlformats.org/drawingml/2006/table">
            <a:tbl>
              <a:tblPr bandRow="1">
                <a:effectLst/>
              </a:tblPr>
              <a:tblGrid>
                <a:gridCol w="2170108">
                  <a:extLst>
                    <a:ext uri="{9D8B030D-6E8A-4147-A177-3AD203B41FA5}">
                      <a16:colId xmlns:a16="http://schemas.microsoft.com/office/drawing/2014/main" val="3277137734"/>
                    </a:ext>
                  </a:extLst>
                </a:gridCol>
                <a:gridCol w="2170108">
                  <a:extLst>
                    <a:ext uri="{9D8B030D-6E8A-4147-A177-3AD203B41FA5}">
                      <a16:colId xmlns:a16="http://schemas.microsoft.com/office/drawing/2014/main" val="3391233643"/>
                    </a:ext>
                  </a:extLst>
                </a:gridCol>
                <a:gridCol w="2170108">
                  <a:extLst>
                    <a:ext uri="{9D8B030D-6E8A-4147-A177-3AD203B41FA5}">
                      <a16:colId xmlns:a16="http://schemas.microsoft.com/office/drawing/2014/main" val="3372080113"/>
                    </a:ext>
                  </a:extLst>
                </a:gridCol>
                <a:gridCol w="2170108">
                  <a:extLst>
                    <a:ext uri="{9D8B030D-6E8A-4147-A177-3AD203B41FA5}">
                      <a16:colId xmlns:a16="http://schemas.microsoft.com/office/drawing/2014/main" val="2426891022"/>
                    </a:ext>
                  </a:extLst>
                </a:gridCol>
              </a:tblGrid>
              <a:tr h="0">
                <a:tc>
                  <a:txBody>
                    <a:bodyPr/>
                    <a:lstStyle/>
                    <a:p>
                      <a:pPr lvl="0"/>
                      <a:r>
                        <a:rPr lang="en-US" b="1"/>
                        <a:t>Metric</a:t>
                      </a:r>
                      <a:endParaRPr lang="en-US"/>
                    </a:p>
                  </a:txBody>
                  <a:tcPr anchor="ctr"/>
                </a:tc>
                <a:tc>
                  <a:txBody>
                    <a:bodyPr/>
                    <a:lstStyle/>
                    <a:p>
                      <a:pPr lvl="0"/>
                      <a:r>
                        <a:rPr lang="en-US" b="1"/>
                        <a:t>CNN</a:t>
                      </a:r>
                      <a:endParaRPr lang="en-US"/>
                    </a:p>
                  </a:txBody>
                  <a:tcPr anchor="ctr"/>
                </a:tc>
                <a:tc>
                  <a:txBody>
                    <a:bodyPr/>
                    <a:lstStyle/>
                    <a:p>
                      <a:pPr lvl="0"/>
                      <a:r>
                        <a:rPr lang="en-US" b="1"/>
                        <a:t>VGG16 (Fine-Tuned)</a:t>
                      </a:r>
                      <a:endParaRPr lang="en-US"/>
                    </a:p>
                  </a:txBody>
                  <a:tcPr anchor="ctr"/>
                </a:tc>
                <a:tc>
                  <a:txBody>
                    <a:bodyPr/>
                    <a:lstStyle/>
                    <a:p>
                      <a:pPr lvl="0"/>
                      <a:r>
                        <a:rPr lang="en-US" b="1"/>
                        <a:t>ResNet50</a:t>
                      </a:r>
                      <a:endParaRPr lang="en-US"/>
                    </a:p>
                  </a:txBody>
                  <a:tcPr anchor="ctr"/>
                </a:tc>
                <a:extLst>
                  <a:ext uri="{0D108BD9-81ED-4DB2-BD59-A6C34878D82A}">
                    <a16:rowId xmlns:a16="http://schemas.microsoft.com/office/drawing/2014/main" val="1609314859"/>
                  </a:ext>
                </a:extLst>
              </a:tr>
              <a:tr h="0">
                <a:tc>
                  <a:txBody>
                    <a:bodyPr/>
                    <a:lstStyle/>
                    <a:p>
                      <a:pPr lvl="0"/>
                      <a:r>
                        <a:rPr lang="en-US" b="1"/>
                        <a:t>Test Accuracy</a:t>
                      </a:r>
                      <a:endParaRPr lang="en-US"/>
                    </a:p>
                  </a:txBody>
                  <a:tcPr anchor="ctr"/>
                </a:tc>
                <a:tc>
                  <a:txBody>
                    <a:bodyPr/>
                    <a:lstStyle/>
                    <a:p>
                      <a:pPr lvl="0"/>
                      <a:r>
                        <a:rPr lang="en-US" b="1"/>
                        <a:t>95.34%</a:t>
                      </a:r>
                      <a:endParaRPr lang="en-US"/>
                    </a:p>
                  </a:txBody>
                  <a:tcPr anchor="ctr"/>
                </a:tc>
                <a:tc>
                  <a:txBody>
                    <a:bodyPr/>
                    <a:lstStyle/>
                    <a:p>
                      <a:pPr lvl="0"/>
                      <a:r>
                        <a:rPr lang="en-US"/>
                        <a:t>91.57%</a:t>
                      </a:r>
                    </a:p>
                  </a:txBody>
                  <a:tcPr anchor="ctr"/>
                </a:tc>
                <a:tc>
                  <a:txBody>
                    <a:bodyPr/>
                    <a:lstStyle/>
                    <a:p>
                      <a:pPr lvl="0"/>
                      <a:r>
                        <a:rPr lang="en-US"/>
                        <a:t>73.92%</a:t>
                      </a:r>
                    </a:p>
                  </a:txBody>
                  <a:tcPr anchor="ctr"/>
                </a:tc>
                <a:extLst>
                  <a:ext uri="{0D108BD9-81ED-4DB2-BD59-A6C34878D82A}">
                    <a16:rowId xmlns:a16="http://schemas.microsoft.com/office/drawing/2014/main" val="345945652"/>
                  </a:ext>
                </a:extLst>
              </a:tr>
              <a:tr h="0">
                <a:tc>
                  <a:txBody>
                    <a:bodyPr/>
                    <a:lstStyle/>
                    <a:p>
                      <a:pPr lvl="0"/>
                      <a:r>
                        <a:rPr lang="en-US" b="1"/>
                        <a:t>Test AUC</a:t>
                      </a:r>
                      <a:endParaRPr lang="en-US"/>
                    </a:p>
                  </a:txBody>
                  <a:tcPr anchor="ctr"/>
                </a:tc>
                <a:tc>
                  <a:txBody>
                    <a:bodyPr/>
                    <a:lstStyle/>
                    <a:p>
                      <a:pPr lvl="0"/>
                      <a:r>
                        <a:rPr lang="en-US" b="1"/>
                        <a:t>0.9971</a:t>
                      </a:r>
                      <a:endParaRPr lang="en-US"/>
                    </a:p>
                  </a:txBody>
                  <a:tcPr anchor="ctr"/>
                </a:tc>
                <a:tc>
                  <a:txBody>
                    <a:bodyPr/>
                    <a:lstStyle/>
                    <a:p>
                      <a:pPr lvl="0"/>
                      <a:r>
                        <a:rPr lang="en-US"/>
                        <a:t>0.9915</a:t>
                      </a:r>
                    </a:p>
                  </a:txBody>
                  <a:tcPr anchor="ctr"/>
                </a:tc>
                <a:tc>
                  <a:txBody>
                    <a:bodyPr/>
                    <a:lstStyle/>
                    <a:p>
                      <a:pPr lvl="0"/>
                      <a:r>
                        <a:rPr lang="en-US"/>
                        <a:t>0.9492</a:t>
                      </a:r>
                    </a:p>
                  </a:txBody>
                  <a:tcPr anchor="ctr"/>
                </a:tc>
                <a:extLst>
                  <a:ext uri="{0D108BD9-81ED-4DB2-BD59-A6C34878D82A}">
                    <a16:rowId xmlns:a16="http://schemas.microsoft.com/office/drawing/2014/main" val="2096235770"/>
                  </a:ext>
                </a:extLst>
              </a:tr>
              <a:tr h="0">
                <a:tc>
                  <a:txBody>
                    <a:bodyPr/>
                    <a:lstStyle/>
                    <a:p>
                      <a:pPr lvl="0"/>
                      <a:r>
                        <a:rPr lang="en-US" b="1"/>
                        <a:t>Test Loss</a:t>
                      </a:r>
                      <a:endParaRPr lang="en-US"/>
                    </a:p>
                  </a:txBody>
                  <a:tcPr anchor="ctr"/>
                </a:tc>
                <a:tc>
                  <a:txBody>
                    <a:bodyPr/>
                    <a:lstStyle/>
                    <a:p>
                      <a:pPr lvl="0"/>
                      <a:r>
                        <a:rPr lang="en-US" b="1"/>
                        <a:t>0.1215</a:t>
                      </a:r>
                      <a:endParaRPr lang="en-US"/>
                    </a:p>
                  </a:txBody>
                  <a:tcPr anchor="ctr"/>
                </a:tc>
                <a:tc>
                  <a:txBody>
                    <a:bodyPr/>
                    <a:lstStyle/>
                    <a:p>
                      <a:pPr lvl="0"/>
                      <a:r>
                        <a:rPr lang="en-US"/>
                        <a:t>0.2295</a:t>
                      </a:r>
                    </a:p>
                  </a:txBody>
                  <a:tcPr anchor="ctr"/>
                </a:tc>
                <a:tc>
                  <a:txBody>
                    <a:bodyPr/>
                    <a:lstStyle/>
                    <a:p>
                      <a:pPr lvl="0"/>
                      <a:r>
                        <a:rPr lang="en-US"/>
                        <a:t>0.6034</a:t>
                      </a:r>
                    </a:p>
                  </a:txBody>
                  <a:tcPr anchor="ctr"/>
                </a:tc>
                <a:extLst>
                  <a:ext uri="{0D108BD9-81ED-4DB2-BD59-A6C34878D82A}">
                    <a16:rowId xmlns:a16="http://schemas.microsoft.com/office/drawing/2014/main" val="453841374"/>
                  </a:ext>
                </a:extLst>
              </a:tr>
              <a:tr h="0">
                <a:tc>
                  <a:txBody>
                    <a:bodyPr/>
                    <a:lstStyle/>
                    <a:p>
                      <a:pPr lvl="0"/>
                      <a:r>
                        <a:rPr lang="en-US" b="1"/>
                        <a:t>Precision</a:t>
                      </a:r>
                      <a:endParaRPr lang="en-US"/>
                    </a:p>
                  </a:txBody>
                  <a:tcPr anchor="ctr"/>
                </a:tc>
                <a:tc>
                  <a:txBody>
                    <a:bodyPr/>
                    <a:lstStyle/>
                    <a:p>
                      <a:pPr lvl="0"/>
                      <a:r>
                        <a:rPr lang="en-US" b="1"/>
                        <a:t>0.9542</a:t>
                      </a:r>
                      <a:endParaRPr lang="en-US"/>
                    </a:p>
                  </a:txBody>
                  <a:tcPr anchor="ctr"/>
                </a:tc>
                <a:tc>
                  <a:txBody>
                    <a:bodyPr/>
                    <a:lstStyle/>
                    <a:p>
                      <a:pPr lvl="0"/>
                      <a:r>
                        <a:rPr lang="en-US"/>
                        <a:t>0.9233</a:t>
                      </a:r>
                    </a:p>
                  </a:txBody>
                  <a:tcPr anchor="ctr"/>
                </a:tc>
                <a:tc>
                  <a:txBody>
                    <a:bodyPr/>
                    <a:lstStyle/>
                    <a:p>
                      <a:pPr lvl="0"/>
                      <a:r>
                        <a:rPr lang="en-US"/>
                        <a:t>0.7713</a:t>
                      </a:r>
                    </a:p>
                  </a:txBody>
                  <a:tcPr anchor="ctr"/>
                </a:tc>
                <a:extLst>
                  <a:ext uri="{0D108BD9-81ED-4DB2-BD59-A6C34878D82A}">
                    <a16:rowId xmlns:a16="http://schemas.microsoft.com/office/drawing/2014/main" val="3749671892"/>
                  </a:ext>
                </a:extLst>
              </a:tr>
              <a:tr h="0">
                <a:tc>
                  <a:txBody>
                    <a:bodyPr/>
                    <a:lstStyle/>
                    <a:p>
                      <a:pPr lvl="0"/>
                      <a:r>
                        <a:rPr lang="en-US" b="1"/>
                        <a:t>Recall</a:t>
                      </a:r>
                      <a:endParaRPr lang="en-US"/>
                    </a:p>
                  </a:txBody>
                  <a:tcPr anchor="ctr"/>
                </a:tc>
                <a:tc>
                  <a:txBody>
                    <a:bodyPr/>
                    <a:lstStyle/>
                    <a:p>
                      <a:pPr lvl="0"/>
                      <a:r>
                        <a:rPr lang="en-US" b="1"/>
                        <a:t>0.9530</a:t>
                      </a:r>
                      <a:endParaRPr lang="en-US"/>
                    </a:p>
                  </a:txBody>
                  <a:tcPr anchor="ctr"/>
                </a:tc>
                <a:tc>
                  <a:txBody>
                    <a:bodyPr/>
                    <a:lstStyle/>
                    <a:p>
                      <a:pPr lvl="0"/>
                      <a:r>
                        <a:rPr lang="en-US"/>
                        <a:t>0.9054</a:t>
                      </a:r>
                    </a:p>
                  </a:txBody>
                  <a:tcPr anchor="ctr"/>
                </a:tc>
                <a:tc>
                  <a:txBody>
                    <a:bodyPr/>
                    <a:lstStyle/>
                    <a:p>
                      <a:pPr lvl="0"/>
                      <a:r>
                        <a:rPr lang="en-US"/>
                        <a:t>0.6954</a:t>
                      </a:r>
                    </a:p>
                  </a:txBody>
                  <a:tcPr anchor="ctr"/>
                </a:tc>
                <a:extLst>
                  <a:ext uri="{0D108BD9-81ED-4DB2-BD59-A6C34878D82A}">
                    <a16:rowId xmlns:a16="http://schemas.microsoft.com/office/drawing/2014/main" val="1717520668"/>
                  </a:ext>
                </a:extLst>
              </a:tr>
              <a:tr h="0">
                <a:tc>
                  <a:txBody>
                    <a:bodyPr/>
                    <a:lstStyle/>
                    <a:p>
                      <a:pPr lvl="0"/>
                      <a:r>
                        <a:rPr lang="en-US" b="1"/>
                        <a:t>F1 Score</a:t>
                      </a:r>
                      <a:endParaRPr lang="en-US"/>
                    </a:p>
                  </a:txBody>
                  <a:tcPr anchor="ctr"/>
                </a:tc>
                <a:tc>
                  <a:txBody>
                    <a:bodyPr/>
                    <a:lstStyle/>
                    <a:p>
                      <a:pPr lvl="0"/>
                      <a:r>
                        <a:rPr lang="en-US" b="1"/>
                        <a:t>0.9534</a:t>
                      </a:r>
                      <a:endParaRPr lang="en-US"/>
                    </a:p>
                  </a:txBody>
                  <a:tcPr anchor="ctr"/>
                </a:tc>
                <a:tc>
                  <a:txBody>
                    <a:bodyPr/>
                    <a:lstStyle/>
                    <a:p>
                      <a:pPr lvl="0"/>
                      <a:r>
                        <a:rPr lang="en-US"/>
                        <a:t>0.9054</a:t>
                      </a:r>
                    </a:p>
                  </a:txBody>
                  <a:tcPr anchor="ctr"/>
                </a:tc>
                <a:tc>
                  <a:txBody>
                    <a:bodyPr/>
                    <a:lstStyle/>
                    <a:p>
                      <a:pPr lvl="0"/>
                      <a:r>
                        <a:rPr lang="en-US"/>
                        <a:t>0.7259</a:t>
                      </a:r>
                    </a:p>
                  </a:txBody>
                  <a:tcPr anchor="ctr"/>
                </a:tc>
                <a:extLst>
                  <a:ext uri="{0D108BD9-81ED-4DB2-BD59-A6C34878D82A}">
                    <a16:rowId xmlns:a16="http://schemas.microsoft.com/office/drawing/2014/main" val="1356829686"/>
                  </a:ext>
                </a:extLst>
              </a:tr>
              <a:tr h="0">
                <a:tc>
                  <a:txBody>
                    <a:bodyPr/>
                    <a:lstStyle/>
                    <a:p>
                      <a:pPr lvl="0"/>
                      <a:r>
                        <a:rPr lang="en-US" b="1"/>
                        <a:t>Matthews Correlation Coefficient (MCC)</a:t>
                      </a:r>
                      <a:endParaRPr lang="en-US"/>
                    </a:p>
                  </a:txBody>
                  <a:tcPr anchor="ctr"/>
                </a:tc>
                <a:tc>
                  <a:txBody>
                    <a:bodyPr/>
                    <a:lstStyle/>
                    <a:p>
                      <a:pPr lvl="0"/>
                      <a:r>
                        <a:rPr lang="en-US" b="1"/>
                        <a:t>0.9419</a:t>
                      </a:r>
                      <a:endParaRPr lang="en-US"/>
                    </a:p>
                  </a:txBody>
                  <a:tcPr anchor="ctr"/>
                </a:tc>
                <a:tc>
                  <a:txBody>
                    <a:bodyPr/>
                    <a:lstStyle/>
                    <a:p>
                      <a:pPr lvl="0"/>
                      <a:r>
                        <a:rPr lang="en-US"/>
                        <a:t>0.9054</a:t>
                      </a:r>
                    </a:p>
                  </a:txBody>
                  <a:tcPr anchor="ctr"/>
                </a:tc>
                <a:tc>
                  <a:txBody>
                    <a:bodyPr/>
                    <a:lstStyle/>
                    <a:p>
                      <a:pPr lvl="0"/>
                      <a:r>
                        <a:rPr lang="en-US"/>
                        <a:t>0.6840</a:t>
                      </a:r>
                    </a:p>
                  </a:txBody>
                  <a:tcPr anchor="ctr"/>
                </a:tc>
                <a:extLst>
                  <a:ext uri="{0D108BD9-81ED-4DB2-BD59-A6C34878D82A}">
                    <a16:rowId xmlns:a16="http://schemas.microsoft.com/office/drawing/2014/main" val="1347303356"/>
                  </a:ext>
                </a:extLst>
              </a:tr>
              <a:tr h="0">
                <a:tc>
                  <a:txBody>
                    <a:bodyPr/>
                    <a:lstStyle/>
                    <a:p>
                      <a:pPr lvl="0"/>
                      <a:r>
                        <a:rPr lang="en-US" b="1"/>
                        <a:t>Log Loss</a:t>
                      </a:r>
                      <a:endParaRPr lang="en-US"/>
                    </a:p>
                  </a:txBody>
                  <a:tcPr anchor="ctr"/>
                </a:tc>
                <a:tc>
                  <a:txBody>
                    <a:bodyPr/>
                    <a:lstStyle/>
                    <a:p>
                      <a:pPr lvl="0"/>
                      <a:r>
                        <a:rPr lang="en-US" b="1"/>
                        <a:t>0.1238</a:t>
                      </a:r>
                      <a:endParaRPr lang="en-US"/>
                    </a:p>
                  </a:txBody>
                  <a:tcPr anchor="ctr"/>
                </a:tc>
                <a:tc>
                  <a:txBody>
                    <a:bodyPr/>
                    <a:lstStyle/>
                    <a:p>
                      <a:pPr lvl="0"/>
                      <a:r>
                        <a:rPr lang="en-US"/>
                        <a:t>0.2295</a:t>
                      </a:r>
                    </a:p>
                  </a:txBody>
                  <a:tcPr anchor="ctr"/>
                </a:tc>
                <a:tc>
                  <a:txBody>
                    <a:bodyPr/>
                    <a:lstStyle/>
                    <a:p>
                      <a:pPr lvl="0"/>
                      <a:r>
                        <a:rPr lang="en-US"/>
                        <a:t>0.6160</a:t>
                      </a:r>
                    </a:p>
                  </a:txBody>
                  <a:tcPr anchor="ctr"/>
                </a:tc>
                <a:extLst>
                  <a:ext uri="{0D108BD9-81ED-4DB2-BD59-A6C34878D82A}">
                    <a16:rowId xmlns:a16="http://schemas.microsoft.com/office/drawing/2014/main" val="1757254376"/>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F2F41-4A8D-638A-580A-CC484E61A269}"/>
              </a:ext>
            </a:extLst>
          </p:cNvPr>
          <p:cNvSpPr txBox="1">
            <a:spLocks noGrp="1"/>
          </p:cNvSpPr>
          <p:nvPr>
            <p:ph type="title"/>
          </p:nvPr>
        </p:nvSpPr>
        <p:spPr/>
        <p:txBody>
          <a:bodyPr>
            <a:normAutofit fontScale="90000"/>
          </a:bodyPr>
          <a:lstStyle/>
          <a:p>
            <a:pPr lvl="0"/>
            <a:r>
              <a:rPr lang="en-US"/>
              <a:t>Model Performance Results </a:t>
            </a:r>
          </a:p>
          <a:p>
            <a:pPr lvl="0"/>
            <a:endParaRPr lang="en-US"/>
          </a:p>
        </p:txBody>
      </p:sp>
      <p:sp>
        <p:nvSpPr>
          <p:cNvPr id="3" name="Text Placeholder 2">
            <a:extLst>
              <a:ext uri="{FF2B5EF4-FFF2-40B4-BE49-F238E27FC236}">
                <a16:creationId xmlns:a16="http://schemas.microsoft.com/office/drawing/2014/main" id="{F62EB3AB-A83F-F4C6-1700-70240AC4896F}"/>
              </a:ext>
            </a:extLst>
          </p:cNvPr>
          <p:cNvSpPr txBox="1">
            <a:spLocks noGrp="1"/>
          </p:cNvSpPr>
          <p:nvPr>
            <p:ph type="body" idx="1"/>
          </p:nvPr>
        </p:nvSpPr>
        <p:spPr>
          <a:xfrm>
            <a:off x="311700" y="1016529"/>
            <a:ext cx="2675287" cy="3394700"/>
          </a:xfrm>
        </p:spPr>
        <p:txBody>
          <a:bodyPr>
            <a:noAutofit/>
          </a:bodyPr>
          <a:lstStyle/>
          <a:p>
            <a:pPr marL="114300" lvl="0" indent="0">
              <a:lnSpc>
                <a:spcPct val="150000"/>
              </a:lnSpc>
              <a:buNone/>
            </a:pPr>
            <a:endParaRPr lang="en-US" sz="600" b="1" dirty="0">
              <a:latin typeface="Arial"/>
            </a:endParaRPr>
          </a:p>
          <a:p>
            <a:pPr marL="114300" lvl="0" indent="0">
              <a:lnSpc>
                <a:spcPct val="150000"/>
              </a:lnSpc>
              <a:buNone/>
            </a:pPr>
            <a:r>
              <a:rPr lang="en-US" sz="2000" b="1" dirty="0">
                <a:solidFill>
                  <a:schemeClr val="tx1"/>
                </a:solidFill>
                <a:latin typeface="Arial"/>
              </a:rPr>
              <a:t>CNN:</a:t>
            </a:r>
            <a:endParaRPr lang="en-US" sz="2000" dirty="0">
              <a:solidFill>
                <a:schemeClr val="tx1"/>
              </a:solidFill>
              <a:latin typeface="Arial"/>
              <a:cs typeface="Times New Roman"/>
            </a:endParaRPr>
          </a:p>
          <a:p>
            <a:pPr marL="285750" lvl="0" indent="-171450">
              <a:lnSpc>
                <a:spcPct val="150000"/>
              </a:lnSpc>
            </a:pPr>
            <a:r>
              <a:rPr lang="en-US" sz="2000" b="1" dirty="0">
                <a:solidFill>
                  <a:schemeClr val="tx1"/>
                </a:solidFill>
                <a:latin typeface="Arial"/>
              </a:rPr>
              <a:t>Accuracy: </a:t>
            </a:r>
            <a:r>
              <a:rPr lang="en-US" sz="2000" dirty="0">
                <a:solidFill>
                  <a:schemeClr val="tx1"/>
                </a:solidFill>
                <a:latin typeface="Arial"/>
              </a:rPr>
              <a:t>95.34%</a:t>
            </a:r>
            <a:endParaRPr lang="en-US" sz="2000" dirty="0">
              <a:solidFill>
                <a:schemeClr val="tx1"/>
              </a:solidFill>
              <a:latin typeface="Arial"/>
              <a:cs typeface="Times New Roman"/>
            </a:endParaRPr>
          </a:p>
          <a:p>
            <a:pPr marL="285750" lvl="0" indent="-171450">
              <a:lnSpc>
                <a:spcPct val="150000"/>
              </a:lnSpc>
            </a:pPr>
            <a:r>
              <a:rPr lang="en-US" sz="2000" b="1" dirty="0">
                <a:solidFill>
                  <a:schemeClr val="tx1"/>
                </a:solidFill>
                <a:latin typeface="Arial"/>
              </a:rPr>
              <a:t>AUC: </a:t>
            </a:r>
            <a:r>
              <a:rPr lang="en-US" sz="2000" dirty="0">
                <a:solidFill>
                  <a:schemeClr val="tx1"/>
                </a:solidFill>
                <a:latin typeface="Arial"/>
              </a:rPr>
              <a:t>0.99</a:t>
            </a:r>
            <a:endParaRPr lang="en-US" sz="2000" dirty="0">
              <a:solidFill>
                <a:schemeClr val="tx1"/>
              </a:solidFill>
              <a:latin typeface="Arial"/>
              <a:cs typeface="Times New Roman"/>
            </a:endParaRPr>
          </a:p>
          <a:p>
            <a:pPr marL="285750" lvl="0" indent="-171450">
              <a:lnSpc>
                <a:spcPct val="150000"/>
              </a:lnSpc>
            </a:pPr>
            <a:r>
              <a:rPr lang="en-US" sz="2000" b="1" dirty="0">
                <a:solidFill>
                  <a:schemeClr val="tx1"/>
                </a:solidFill>
                <a:latin typeface="Arial"/>
              </a:rPr>
              <a:t>F1 Score:</a:t>
            </a:r>
            <a:r>
              <a:rPr lang="en-US" sz="2000" dirty="0">
                <a:solidFill>
                  <a:schemeClr val="tx1"/>
                </a:solidFill>
                <a:latin typeface="Arial"/>
              </a:rPr>
              <a:t> 0.95</a:t>
            </a:r>
            <a:endParaRPr lang="en-US" sz="2000" dirty="0">
              <a:solidFill>
                <a:schemeClr val="tx1"/>
              </a:solidFill>
              <a:latin typeface="Arial"/>
              <a:cs typeface="Times New Roman"/>
            </a:endParaRPr>
          </a:p>
          <a:p>
            <a:pPr marL="285750" lvl="0" indent="-171450">
              <a:lnSpc>
                <a:spcPct val="150000"/>
              </a:lnSpc>
            </a:pPr>
            <a:r>
              <a:rPr lang="en-US" sz="2000" b="1" dirty="0">
                <a:solidFill>
                  <a:schemeClr val="tx1"/>
                </a:solidFill>
                <a:latin typeface="Arial"/>
              </a:rPr>
              <a:t>MCC:</a:t>
            </a:r>
            <a:r>
              <a:rPr lang="en-US" sz="2000" dirty="0">
                <a:solidFill>
                  <a:schemeClr val="tx1"/>
                </a:solidFill>
                <a:latin typeface="Arial"/>
              </a:rPr>
              <a:t> 0.94</a:t>
            </a:r>
            <a:endParaRPr lang="en-US" sz="2000" dirty="0">
              <a:solidFill>
                <a:schemeClr val="tx1"/>
              </a:solidFill>
              <a:latin typeface="Arial"/>
              <a:cs typeface="Times New Roman"/>
            </a:endParaRPr>
          </a:p>
          <a:p>
            <a:pPr marL="285750" lvl="0" indent="-171450">
              <a:lnSpc>
                <a:spcPct val="150000"/>
              </a:lnSpc>
            </a:pPr>
            <a:r>
              <a:rPr lang="en-US" sz="2000" b="1" dirty="0">
                <a:solidFill>
                  <a:schemeClr val="tx1"/>
                </a:solidFill>
                <a:latin typeface="Arial"/>
              </a:rPr>
              <a:t>Log Loss:</a:t>
            </a:r>
            <a:r>
              <a:rPr lang="en-US" sz="2000" dirty="0">
                <a:solidFill>
                  <a:schemeClr val="tx1"/>
                </a:solidFill>
                <a:latin typeface="Arial"/>
              </a:rPr>
              <a:t> 0.12</a:t>
            </a:r>
            <a:endParaRPr lang="en-US" sz="2000" dirty="0">
              <a:solidFill>
                <a:schemeClr val="tx1"/>
              </a:solidFill>
              <a:latin typeface="Arial"/>
              <a:cs typeface="Times New Roman"/>
            </a:endParaRPr>
          </a:p>
        </p:txBody>
      </p:sp>
      <p:sp>
        <p:nvSpPr>
          <p:cNvPr id="4" name="Slide Number Placeholder 3">
            <a:extLst>
              <a:ext uri="{FF2B5EF4-FFF2-40B4-BE49-F238E27FC236}">
                <a16:creationId xmlns:a16="http://schemas.microsoft.com/office/drawing/2014/main" id="{2B977B1C-FF78-6D60-6552-403F3F6839E2}"/>
              </a:ext>
            </a:extLst>
          </p:cNvPr>
          <p:cNvSpPr txBox="1">
            <a:spLocks noGrp="1"/>
          </p:cNvSpPr>
          <p:nvPr>
            <p:ph type="sldNum" sz="quarter" idx="8"/>
          </p:nvPr>
        </p:nvSpPr>
        <p:spPr>
          <a:xfrm>
            <a:off x="8472455" y="4663220"/>
            <a:ext cx="548704" cy="393603"/>
          </a:xfrm>
          <a:prstGeom prst="rect">
            <a:avLst/>
          </a:prstGeom>
          <a:noFill/>
          <a:ln>
            <a:noFill/>
          </a:ln>
        </p:spPr>
        <p:txBody>
          <a:bodyPr vert="horz" wrap="square" lIns="91421" tIns="91421" rIns="91421" bIns="91421" anchor="ctr" anchorCtr="0" compatLnSpc="1">
            <a:normAutofit/>
          </a:bodyPr>
          <a:lstStyle>
            <a:defPPr>
              <a:defRPr lang="en-US"/>
            </a:defPPr>
            <a:lvl1pPr marL="0" marR="0" lvl="0" indent="0" algn="r" defTabSz="914400" rtl="0" eaLnBrk="1" fontAlgn="auto" latinLnBrk="0" hangingPunct="1">
              <a:lnSpc>
                <a:spcPct val="100000"/>
              </a:lnSpc>
              <a:spcBef>
                <a:spcPts val="0"/>
              </a:spcBef>
              <a:spcAft>
                <a:spcPts val="0"/>
              </a:spcAft>
              <a:buNone/>
              <a:tabLst/>
              <a:defRPr lang="en-US" sz="1000" b="0" i="0" u="none" strike="noStrike" kern="0" cap="none" spc="0" baseline="0">
                <a:solidFill>
                  <a:srgbClr val="262626"/>
                </a:solidFill>
                <a:uFillTx/>
                <a:latin typeface="Arial"/>
                <a:ea typeface="Arial"/>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fld id="{8400B917-DFBB-4114-8FE5-5254FCC6BEC3}" type="slidenum">
              <a:rPr lang="en-US" smtClean="0"/>
              <a:pPr lvl="0"/>
              <a:t>12</a:t>
            </a:fld>
            <a:endParaRPr lang="en-US"/>
          </a:p>
        </p:txBody>
      </p:sp>
      <p:sp>
        <p:nvSpPr>
          <p:cNvPr id="5" name="TextBox 5">
            <a:extLst>
              <a:ext uri="{FF2B5EF4-FFF2-40B4-BE49-F238E27FC236}">
                <a16:creationId xmlns:a16="http://schemas.microsoft.com/office/drawing/2014/main" id="{45BA285D-9126-A433-F3E6-AA04DF9F2A44}"/>
              </a:ext>
            </a:extLst>
          </p:cNvPr>
          <p:cNvSpPr txBox="1"/>
          <p:nvPr/>
        </p:nvSpPr>
        <p:spPr>
          <a:xfrm>
            <a:off x="6165067" y="1017590"/>
            <a:ext cx="2668786" cy="336501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50000"/>
              </a:lnSpc>
              <a:spcBef>
                <a:spcPts val="0"/>
              </a:spcBef>
              <a:spcAft>
                <a:spcPts val="0"/>
              </a:spcAft>
              <a:buNone/>
              <a:tabLst/>
              <a:defRPr sz="1800" b="0" i="0" u="none" strike="noStrike" kern="0" cap="none" spc="0" baseline="0">
                <a:solidFill>
                  <a:srgbClr val="000000"/>
                </a:solidFill>
                <a:uFillTx/>
              </a:defRPr>
            </a:pPr>
            <a:endParaRPr lang="en-US" sz="600" b="1" i="0" u="none" strike="noStrike" kern="0" cap="none" spc="0" baseline="0">
              <a:solidFill>
                <a:srgbClr val="000000"/>
              </a:solidFill>
              <a:uFillTx/>
              <a:latin typeface="Arial"/>
              <a:ea typeface="Arial"/>
              <a:cs typeface="Arial"/>
            </a:endParaRPr>
          </a:p>
          <a:p>
            <a:pPr marL="0" marR="0" lvl="0" indent="0" algn="l" defTabSz="914400" rtl="0" fontAlgn="auto" hangingPunct="1">
              <a:lnSpc>
                <a:spcPct val="150000"/>
              </a:lnSpc>
              <a:spcBef>
                <a:spcPts val="0"/>
              </a:spcBef>
              <a:spcAft>
                <a:spcPts val="0"/>
              </a:spcAft>
              <a:buNone/>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ResNet50:</a:t>
            </a:r>
            <a:endParaRPr lang="en-US" sz="2000" b="0" i="0" u="none" strike="noStrike" kern="0" cap="none" spc="0" baseline="0">
              <a:solidFill>
                <a:srgbClr val="000000"/>
              </a:solidFill>
              <a:uFillTx/>
              <a:latin typeface="Arial"/>
              <a:ea typeface="Arial"/>
              <a:cs typeface="Arial"/>
            </a:endParaRPr>
          </a:p>
          <a:p>
            <a:pPr marL="285750" marR="0" lvl="0" indent="-28575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Accuracy:</a:t>
            </a:r>
            <a:r>
              <a:rPr lang="en-US" sz="2000" b="0" i="0" u="none" strike="noStrike" kern="0" cap="none" spc="0" baseline="0">
                <a:solidFill>
                  <a:srgbClr val="000000"/>
                </a:solidFill>
                <a:uFillTx/>
                <a:latin typeface="Arial"/>
                <a:ea typeface="Arial"/>
                <a:cs typeface="Arial"/>
              </a:rPr>
              <a:t> 73.92%</a:t>
            </a:r>
          </a:p>
          <a:p>
            <a:pPr marL="285750" marR="0" lvl="1" indent="-28575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AUC:</a:t>
            </a:r>
            <a:r>
              <a:rPr lang="en-US" sz="2000" b="0" i="0" u="none" strike="noStrike" kern="0" cap="none" spc="0" baseline="0">
                <a:solidFill>
                  <a:srgbClr val="000000"/>
                </a:solidFill>
                <a:uFillTx/>
                <a:latin typeface="Arial"/>
                <a:ea typeface="Arial"/>
                <a:cs typeface="Arial"/>
              </a:rPr>
              <a:t> 0.94</a:t>
            </a:r>
          </a:p>
          <a:p>
            <a:pPr marL="285750" marR="0" lvl="1" indent="-28575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F1 Score:</a:t>
            </a:r>
            <a:r>
              <a:rPr lang="en-US" sz="2000" b="0" i="0" u="none" strike="noStrike" kern="0" cap="none" spc="0" baseline="0">
                <a:solidFill>
                  <a:srgbClr val="000000"/>
                </a:solidFill>
                <a:uFillTx/>
                <a:latin typeface="Arial"/>
                <a:ea typeface="Arial"/>
                <a:cs typeface="Arial"/>
              </a:rPr>
              <a:t> 0.72</a:t>
            </a:r>
          </a:p>
          <a:p>
            <a:pPr marL="285750" marR="0" lvl="1" indent="-28575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MCC:</a:t>
            </a:r>
            <a:r>
              <a:rPr lang="en-US" sz="2000" b="0" i="0" u="none" strike="noStrike" kern="0" cap="none" spc="0" baseline="0">
                <a:solidFill>
                  <a:srgbClr val="000000"/>
                </a:solidFill>
                <a:uFillTx/>
                <a:latin typeface="Arial"/>
                <a:ea typeface="Arial"/>
                <a:cs typeface="Arial"/>
              </a:rPr>
              <a:t> 0.68</a:t>
            </a:r>
          </a:p>
          <a:p>
            <a:pPr marL="285750" marR="0" lvl="1" indent="-28575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Log Loss:</a:t>
            </a:r>
            <a:r>
              <a:rPr lang="en-US" sz="2000" b="0" i="0" u="none" strike="noStrike" kern="0" cap="none" spc="0" baseline="0">
                <a:solidFill>
                  <a:srgbClr val="000000"/>
                </a:solidFill>
                <a:uFillTx/>
                <a:latin typeface="Arial"/>
                <a:ea typeface="Arial"/>
                <a:cs typeface="Arial"/>
              </a:rPr>
              <a:t> 0.61</a:t>
            </a:r>
          </a:p>
          <a:p>
            <a:pPr marL="0" marR="0" lvl="0" indent="0" algn="l" defTabSz="914400" rtl="0" fontAlgn="auto" hangingPunct="1">
              <a:lnSpc>
                <a:spcPct val="150000"/>
              </a:lnSpc>
              <a:spcBef>
                <a:spcPts val="0"/>
              </a:spcBef>
              <a:spcAft>
                <a:spcPts val="0"/>
              </a:spcAft>
              <a:buNone/>
              <a:tabLst/>
              <a:defRPr sz="1800" b="0" i="0" u="none" strike="noStrike" kern="0" cap="none" spc="0" baseline="0">
                <a:solidFill>
                  <a:srgbClr val="000000"/>
                </a:solidFill>
                <a:uFillTx/>
              </a:defRPr>
            </a:pPr>
            <a:endParaRPr lang="en-US" sz="1800" b="0" i="0" u="none" strike="noStrike" kern="0" cap="none" spc="0" baseline="0">
              <a:solidFill>
                <a:srgbClr val="000000"/>
              </a:solidFill>
              <a:uFillTx/>
              <a:latin typeface="Arial"/>
              <a:ea typeface="Arial"/>
              <a:cs typeface="Arial"/>
            </a:endParaRPr>
          </a:p>
        </p:txBody>
      </p:sp>
      <p:sp>
        <p:nvSpPr>
          <p:cNvPr id="6" name="TextBox 6">
            <a:extLst>
              <a:ext uri="{FF2B5EF4-FFF2-40B4-BE49-F238E27FC236}">
                <a16:creationId xmlns:a16="http://schemas.microsoft.com/office/drawing/2014/main" id="{EA4FCB7F-FE1C-5FE7-2E8A-3533F727024B}"/>
              </a:ext>
            </a:extLst>
          </p:cNvPr>
          <p:cNvSpPr txBox="1"/>
          <p:nvPr/>
        </p:nvSpPr>
        <p:spPr>
          <a:xfrm>
            <a:off x="3142481" y="1016236"/>
            <a:ext cx="2656011" cy="294381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50000"/>
              </a:lnSpc>
              <a:spcBef>
                <a:spcPts val="0"/>
              </a:spcBef>
              <a:spcAft>
                <a:spcPts val="0"/>
              </a:spcAft>
              <a:buNone/>
              <a:tabLst/>
              <a:defRPr sz="1800" b="0" i="0" u="none" strike="noStrike" kern="0" cap="none" spc="0" baseline="0">
                <a:solidFill>
                  <a:srgbClr val="000000"/>
                </a:solidFill>
                <a:uFillTx/>
              </a:defRPr>
            </a:pPr>
            <a:endParaRPr lang="en-US" sz="600" b="1" i="0" u="none" strike="noStrike" kern="0" cap="none" spc="0" baseline="0">
              <a:solidFill>
                <a:srgbClr val="000000"/>
              </a:solidFill>
              <a:uFillTx/>
              <a:latin typeface="Arial"/>
              <a:ea typeface="Arial"/>
              <a:cs typeface="Arial"/>
            </a:endParaRPr>
          </a:p>
          <a:p>
            <a:pPr marL="0" marR="0" lvl="0" indent="0" algn="l" defTabSz="914400" rtl="0" fontAlgn="auto" hangingPunct="1">
              <a:lnSpc>
                <a:spcPct val="150000"/>
              </a:lnSpc>
              <a:spcBef>
                <a:spcPts val="0"/>
              </a:spcBef>
              <a:spcAft>
                <a:spcPts val="0"/>
              </a:spcAft>
              <a:buNone/>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VGG16 Fine-Tuned:</a:t>
            </a:r>
            <a:r>
              <a:rPr lang="en-US" sz="2000" b="0" i="0" u="none" strike="noStrike" kern="0" cap="none" spc="0" baseline="0">
                <a:solidFill>
                  <a:srgbClr val="000000"/>
                </a:solidFill>
                <a:uFillTx/>
                <a:latin typeface="Arial"/>
                <a:ea typeface="Arial"/>
                <a:cs typeface="Arial"/>
              </a:rPr>
              <a:t> </a:t>
            </a:r>
          </a:p>
          <a:p>
            <a:pPr marL="228600" marR="0" lvl="1" indent="-22860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Accuracy:</a:t>
            </a:r>
            <a:r>
              <a:rPr lang="en-US" sz="2000" b="0" i="0" u="none" strike="noStrike" kern="0" cap="none" spc="0" baseline="0">
                <a:solidFill>
                  <a:srgbClr val="000000"/>
                </a:solidFill>
                <a:uFillTx/>
                <a:latin typeface="Arial"/>
                <a:ea typeface="Arial"/>
                <a:cs typeface="Arial"/>
              </a:rPr>
              <a:t> 91.57% </a:t>
            </a:r>
          </a:p>
          <a:p>
            <a:pPr marL="228600" marR="0" lvl="1" indent="-22860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AUC:</a:t>
            </a:r>
            <a:r>
              <a:rPr lang="en-US" sz="2000" b="0" i="0" u="none" strike="noStrike" kern="0" cap="none" spc="0" baseline="0">
                <a:solidFill>
                  <a:srgbClr val="000000"/>
                </a:solidFill>
                <a:uFillTx/>
                <a:latin typeface="Arial"/>
                <a:ea typeface="Arial"/>
                <a:cs typeface="Arial"/>
              </a:rPr>
              <a:t> 0.99</a:t>
            </a:r>
          </a:p>
          <a:p>
            <a:pPr marL="228600" marR="0" lvl="1" indent="-22860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F1 Score:</a:t>
            </a:r>
            <a:r>
              <a:rPr lang="en-US" sz="2000" b="0" i="0" u="none" strike="noStrike" kern="0" cap="none" spc="0" baseline="0">
                <a:solidFill>
                  <a:srgbClr val="000000"/>
                </a:solidFill>
                <a:uFillTx/>
                <a:latin typeface="Arial"/>
                <a:ea typeface="Arial"/>
                <a:cs typeface="Arial"/>
              </a:rPr>
              <a:t> 0.90 </a:t>
            </a:r>
          </a:p>
          <a:p>
            <a:pPr marL="228600" marR="0" lvl="1" indent="-22860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MCC:</a:t>
            </a:r>
            <a:r>
              <a:rPr lang="en-US" sz="2000" b="0" i="0" u="none" strike="noStrike" kern="0" cap="none" spc="0" baseline="0">
                <a:solidFill>
                  <a:srgbClr val="000000"/>
                </a:solidFill>
                <a:uFillTx/>
                <a:latin typeface="Arial"/>
                <a:ea typeface="Arial"/>
                <a:cs typeface="Arial"/>
              </a:rPr>
              <a:t> 0.90</a:t>
            </a:r>
          </a:p>
          <a:p>
            <a:pPr marL="228600" marR="0" lvl="1" indent="-228600" algn="l" defTabSz="914400" rtl="0" fontAlgn="auto" hangingPunct="1">
              <a:lnSpc>
                <a:spcPct val="150000"/>
              </a:lnSpc>
              <a:spcBef>
                <a:spcPts val="0"/>
              </a:spcBef>
              <a:spcAft>
                <a:spcPts val="0"/>
              </a:spcAft>
              <a:buClr>
                <a:srgbClr val="000000"/>
              </a:buClr>
              <a:buSzPct val="100000"/>
              <a:buFont typeface="Arial"/>
              <a:buChar char="•"/>
              <a:tabLst/>
              <a:defRPr sz="1800" b="0" i="0" u="none" strike="noStrike" kern="0" cap="none" spc="0" baseline="0">
                <a:solidFill>
                  <a:srgbClr val="000000"/>
                </a:solidFill>
                <a:uFillTx/>
              </a:defRPr>
            </a:pPr>
            <a:r>
              <a:rPr lang="en-US" sz="2000" b="1" i="0" u="none" strike="noStrike" kern="0" cap="none" spc="0" baseline="0">
                <a:solidFill>
                  <a:srgbClr val="000000"/>
                </a:solidFill>
                <a:uFillTx/>
                <a:latin typeface="Arial"/>
                <a:ea typeface="Arial"/>
                <a:cs typeface="Arial"/>
              </a:rPr>
              <a:t>Log Loss:</a:t>
            </a:r>
            <a:r>
              <a:rPr lang="en-US" sz="2000" b="0" i="0" u="none" strike="noStrike" kern="0" cap="none" spc="0" baseline="0">
                <a:solidFill>
                  <a:srgbClr val="000000"/>
                </a:solidFill>
                <a:uFillTx/>
                <a:latin typeface="Arial"/>
                <a:ea typeface="Arial"/>
                <a:cs typeface="Arial"/>
              </a:rPr>
              <a:t> 0.22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0F8D7-F235-69F1-5BEB-CD59742E2F42}"/>
              </a:ext>
            </a:extLst>
          </p:cNvPr>
          <p:cNvSpPr txBox="1">
            <a:spLocks noGrp="1"/>
          </p:cNvSpPr>
          <p:nvPr>
            <p:ph type="title"/>
          </p:nvPr>
        </p:nvSpPr>
        <p:spPr>
          <a:xfrm>
            <a:off x="311700" y="-2615"/>
            <a:ext cx="8520598" cy="572697"/>
          </a:xfrm>
        </p:spPr>
        <p:txBody>
          <a:bodyPr>
            <a:noAutofit/>
          </a:bodyPr>
          <a:lstStyle/>
          <a:p>
            <a:pPr lvl="0"/>
            <a:r>
              <a:rPr lang="en-US" sz="2600">
                <a:latin typeface="Arial"/>
                <a:cs typeface="Arial"/>
              </a:rPr>
              <a:t>Key insights</a:t>
            </a:r>
          </a:p>
        </p:txBody>
      </p:sp>
      <p:sp>
        <p:nvSpPr>
          <p:cNvPr id="3" name="Text Placeholder 2">
            <a:extLst>
              <a:ext uri="{FF2B5EF4-FFF2-40B4-BE49-F238E27FC236}">
                <a16:creationId xmlns:a16="http://schemas.microsoft.com/office/drawing/2014/main" id="{7A1F51C8-3609-075F-B421-C99695FA110E}"/>
              </a:ext>
            </a:extLst>
          </p:cNvPr>
          <p:cNvSpPr txBox="1">
            <a:spLocks noGrp="1"/>
          </p:cNvSpPr>
          <p:nvPr>
            <p:ph type="body" idx="1"/>
          </p:nvPr>
        </p:nvSpPr>
        <p:spPr>
          <a:xfrm>
            <a:off x="219026" y="570155"/>
            <a:ext cx="8520598" cy="3669596"/>
          </a:xfrm>
        </p:spPr>
        <p:txBody>
          <a:bodyPr>
            <a:noAutofit/>
          </a:bodyPr>
          <a:lstStyle/>
          <a:p>
            <a:pPr lvl="0">
              <a:lnSpc>
                <a:spcPct val="114999"/>
              </a:lnSpc>
            </a:pPr>
            <a:r>
              <a:rPr lang="en-US" sz="1400" b="1" dirty="0">
                <a:solidFill>
                  <a:schemeClr val="tx1"/>
                </a:solidFill>
                <a:latin typeface="Arial"/>
              </a:rPr>
              <a:t>CNN Dominates Performance:</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Highest accuracy (95.34%) and AUC (0.9971)</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Balanced precision and recall (0.9542 &amp; 0.9530)</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Strong additional metrics (F1: 0.9534, MCC: 0.9419)</a:t>
            </a:r>
            <a:endParaRPr lang="en-US" sz="1400" dirty="0">
              <a:solidFill>
                <a:schemeClr val="tx1"/>
              </a:solidFill>
              <a:latin typeface="Arial"/>
              <a:cs typeface="Arial"/>
            </a:endParaRPr>
          </a:p>
          <a:p>
            <a:pPr marL="914400" lvl="1" indent="-317497">
              <a:lnSpc>
                <a:spcPct val="114999"/>
              </a:lnSpc>
              <a:spcBef>
                <a:spcPts val="0"/>
              </a:spcBef>
              <a:buSzPts val="1400"/>
              <a:buChar char="○"/>
            </a:pPr>
            <a:endParaRPr lang="en-US" sz="1000" dirty="0">
              <a:solidFill>
                <a:schemeClr val="tx1"/>
              </a:solidFill>
              <a:latin typeface="Arial"/>
            </a:endParaRPr>
          </a:p>
          <a:p>
            <a:pPr lvl="0">
              <a:lnSpc>
                <a:spcPct val="114999"/>
              </a:lnSpc>
            </a:pPr>
            <a:r>
              <a:rPr lang="en-US" sz="1400" b="1" dirty="0">
                <a:solidFill>
                  <a:schemeClr val="tx1"/>
                </a:solidFill>
                <a:latin typeface="Arial"/>
              </a:rPr>
              <a:t>VGG16 Shows Strong Performance:</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Competitive accuracy (91.57%) and AUC (0.9915)</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High precision and recall (0.9233 &amp; 0.9054)</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Robust F1 and MCC scores (0.9054, 0.9054)</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b="1" dirty="0">
                <a:solidFill>
                  <a:schemeClr val="tx1"/>
                </a:solidFill>
                <a:latin typeface="Arial"/>
              </a:rPr>
              <a:t>Potential for Improvement:</a:t>
            </a:r>
            <a:r>
              <a:rPr lang="en-US" sz="1400" dirty="0">
                <a:solidFill>
                  <a:schemeClr val="tx1"/>
                </a:solidFill>
                <a:latin typeface="Arial"/>
              </a:rPr>
              <a:t> Further fine-tuning can enhance performance</a:t>
            </a:r>
            <a:endParaRPr lang="en-US" sz="1400" dirty="0">
              <a:solidFill>
                <a:schemeClr val="tx1"/>
              </a:solidFill>
              <a:latin typeface="Arial"/>
              <a:cs typeface="Arial"/>
            </a:endParaRPr>
          </a:p>
          <a:p>
            <a:pPr marL="914400" lvl="1" indent="-317497">
              <a:lnSpc>
                <a:spcPct val="114999"/>
              </a:lnSpc>
              <a:spcBef>
                <a:spcPts val="0"/>
              </a:spcBef>
              <a:buSzPts val="1400"/>
              <a:buChar char="○"/>
            </a:pPr>
            <a:endParaRPr lang="en-US" sz="1000" dirty="0">
              <a:solidFill>
                <a:schemeClr val="tx1"/>
              </a:solidFill>
              <a:latin typeface="Arial"/>
            </a:endParaRPr>
          </a:p>
          <a:p>
            <a:pPr lvl="0">
              <a:lnSpc>
                <a:spcPct val="114999"/>
              </a:lnSpc>
            </a:pPr>
            <a:r>
              <a:rPr lang="en-US" sz="1400" b="1" dirty="0">
                <a:solidFill>
                  <a:schemeClr val="tx1"/>
                </a:solidFill>
                <a:latin typeface="Arial"/>
              </a:rPr>
              <a:t>ResNet50 Underperforms:</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Lower accuracy (73.92%) and AUC (0.9492)</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Weaker precision and recall (0.7713 &amp; 0.6954)</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dirty="0">
                <a:solidFill>
                  <a:schemeClr val="tx1"/>
                </a:solidFill>
                <a:latin typeface="Arial"/>
              </a:rPr>
              <a:t>Lower F1 and MCC (0.7259, 0.6840)</a:t>
            </a:r>
            <a:endParaRPr lang="en-US" sz="1400" dirty="0">
              <a:solidFill>
                <a:schemeClr val="tx1"/>
              </a:solidFill>
              <a:latin typeface="Arial"/>
              <a:cs typeface="Arial"/>
            </a:endParaRPr>
          </a:p>
          <a:p>
            <a:pPr marL="914400" lvl="1" indent="-317497">
              <a:lnSpc>
                <a:spcPct val="114999"/>
              </a:lnSpc>
              <a:spcBef>
                <a:spcPts val="0"/>
              </a:spcBef>
              <a:buSzPts val="1400"/>
              <a:buChar char="○"/>
            </a:pPr>
            <a:r>
              <a:rPr lang="en-US" sz="1400" b="1" dirty="0">
                <a:solidFill>
                  <a:schemeClr val="tx1"/>
                </a:solidFill>
                <a:latin typeface="Arial"/>
              </a:rPr>
              <a:t>Possible Issues:</a:t>
            </a:r>
            <a:r>
              <a:rPr lang="en-US" sz="1400" dirty="0">
                <a:solidFill>
                  <a:schemeClr val="tx1"/>
                </a:solidFill>
                <a:latin typeface="Arial"/>
              </a:rPr>
              <a:t> Model complexity or suitability for dataset</a:t>
            </a:r>
            <a:endParaRPr lang="en-US" sz="1400" dirty="0">
              <a:solidFill>
                <a:schemeClr val="tx1"/>
              </a:solidFill>
              <a:latin typeface="Arial"/>
              <a:cs typeface="Arial"/>
            </a:endParaRPr>
          </a:p>
          <a:p>
            <a:pPr marL="914400" lvl="1" indent="-317497">
              <a:lnSpc>
                <a:spcPct val="114999"/>
              </a:lnSpc>
              <a:spcBef>
                <a:spcPts val="0"/>
              </a:spcBef>
              <a:buSzPts val="1400"/>
              <a:buChar char="○"/>
            </a:pPr>
            <a:endParaRPr lang="en-US" sz="1400" dirty="0">
              <a:latin typeface="Arial"/>
              <a:cs typeface="Arial"/>
            </a:endParaRPr>
          </a:p>
          <a:p>
            <a:pPr lvl="0">
              <a:lnSpc>
                <a:spcPct val="114999"/>
              </a:lnSpc>
            </a:pPr>
            <a:endParaRPr lang="en-US" sz="1400" dirty="0">
              <a:latin typeface="Arial"/>
              <a:cs typeface="Arial"/>
            </a:endParaRPr>
          </a:p>
        </p:txBody>
      </p:sp>
      <p:sp>
        <p:nvSpPr>
          <p:cNvPr id="4" name="Slide Number Placeholder 3">
            <a:extLst>
              <a:ext uri="{FF2B5EF4-FFF2-40B4-BE49-F238E27FC236}">
                <a16:creationId xmlns:a16="http://schemas.microsoft.com/office/drawing/2014/main" id="{6C0FE9E3-916A-BEF6-12FE-09C6A55D22FC}"/>
              </a:ext>
            </a:extLst>
          </p:cNvPr>
          <p:cNvSpPr txBox="1">
            <a:spLocks noGrp="1"/>
          </p:cNvSpPr>
          <p:nvPr>
            <p:ph type="sldNum" sz="quarter" idx="8"/>
          </p:nvPr>
        </p:nvSpPr>
        <p:spPr>
          <a:xfrm>
            <a:off x="8472455" y="4663220"/>
            <a:ext cx="548704" cy="393603"/>
          </a:xfrm>
          <a:prstGeom prst="rect">
            <a:avLst/>
          </a:prstGeom>
          <a:noFill/>
          <a:ln>
            <a:noFill/>
          </a:ln>
        </p:spPr>
        <p:txBody>
          <a:bodyPr vert="horz" wrap="square" lIns="91421" tIns="91421" rIns="91421" bIns="91421" anchor="ctr" anchorCtr="0" compatLnSpc="1">
            <a:normAutofit/>
          </a:bodyPr>
          <a:lstStyle>
            <a:defPPr>
              <a:defRPr lang="en-US"/>
            </a:defPPr>
            <a:lvl1pPr marL="0" marR="0" lvl="0" indent="0" algn="r" defTabSz="914400" rtl="0" eaLnBrk="1" fontAlgn="auto" latinLnBrk="0" hangingPunct="1">
              <a:lnSpc>
                <a:spcPct val="100000"/>
              </a:lnSpc>
              <a:spcBef>
                <a:spcPts val="0"/>
              </a:spcBef>
              <a:spcAft>
                <a:spcPts val="0"/>
              </a:spcAft>
              <a:buNone/>
              <a:tabLst/>
              <a:defRPr lang="en-US" sz="1000" b="0" i="0" u="none" strike="noStrike" kern="0" cap="none" spc="0" baseline="0">
                <a:solidFill>
                  <a:srgbClr val="262626"/>
                </a:solidFill>
                <a:uFillTx/>
                <a:latin typeface="Arial"/>
                <a:ea typeface="Arial"/>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fld id="{8400B917-DFBB-4114-8FE5-5254FCC6BEC3}" type="slidenum">
              <a:rPr lang="en-US" smtClean="0"/>
              <a:pPr lvl="0"/>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78190-E34C-6951-0248-82547967AC3E}"/>
              </a:ext>
            </a:extLst>
          </p:cNvPr>
          <p:cNvSpPr txBox="1">
            <a:spLocks noGrp="1"/>
          </p:cNvSpPr>
          <p:nvPr>
            <p:ph type="title"/>
          </p:nvPr>
        </p:nvSpPr>
        <p:spPr>
          <a:xfrm>
            <a:off x="311700" y="-3493"/>
            <a:ext cx="8520598" cy="572697"/>
          </a:xfrm>
        </p:spPr>
        <p:txBody>
          <a:bodyPr>
            <a:noAutofit/>
          </a:bodyPr>
          <a:lstStyle/>
          <a:p>
            <a:pPr lvl="0">
              <a:lnSpc>
                <a:spcPct val="114999"/>
              </a:lnSpc>
            </a:pPr>
            <a:r>
              <a:rPr lang="en-US" sz="3000" b="1">
                <a:latin typeface="Arial"/>
                <a:cs typeface="Arial"/>
              </a:rPr>
              <a:t>Recommendations:</a:t>
            </a:r>
            <a:endParaRPr lang="en-US" sz="3000">
              <a:latin typeface="Arial"/>
              <a:cs typeface="Arial"/>
            </a:endParaRPr>
          </a:p>
          <a:p>
            <a:pPr lvl="0"/>
            <a:endParaRPr lang="en-US" sz="3000">
              <a:latin typeface="Arial"/>
              <a:cs typeface="Arial"/>
            </a:endParaRPr>
          </a:p>
        </p:txBody>
      </p:sp>
      <p:sp>
        <p:nvSpPr>
          <p:cNvPr id="3" name="Text Placeholder 2">
            <a:extLst>
              <a:ext uri="{FF2B5EF4-FFF2-40B4-BE49-F238E27FC236}">
                <a16:creationId xmlns:a16="http://schemas.microsoft.com/office/drawing/2014/main" id="{4791B71D-E88C-CB7D-893E-188434889EA6}"/>
              </a:ext>
            </a:extLst>
          </p:cNvPr>
          <p:cNvSpPr txBox="1">
            <a:spLocks noGrp="1"/>
          </p:cNvSpPr>
          <p:nvPr>
            <p:ph type="body" idx="1"/>
          </p:nvPr>
        </p:nvSpPr>
        <p:spPr>
          <a:xfrm>
            <a:off x="7863" y="654820"/>
            <a:ext cx="9135505" cy="3893853"/>
          </a:xfrm>
        </p:spPr>
        <p:txBody>
          <a:bodyPr/>
          <a:lstStyle/>
          <a:p>
            <a:pPr lvl="0">
              <a:lnSpc>
                <a:spcPct val="114999"/>
              </a:lnSpc>
            </a:pPr>
            <a:r>
              <a:rPr lang="en-US" sz="2000" dirty="0">
                <a:solidFill>
                  <a:schemeClr val="tx1"/>
                </a:solidFill>
                <a:latin typeface="Arial"/>
              </a:rPr>
              <a:t>Test models on </a:t>
            </a:r>
            <a:r>
              <a:rPr lang="en-US" sz="2000" b="1" dirty="0">
                <a:solidFill>
                  <a:schemeClr val="tx1"/>
                </a:solidFill>
                <a:latin typeface="Arial"/>
              </a:rPr>
              <a:t>additional datasets</a:t>
            </a:r>
            <a:r>
              <a:rPr lang="en-US" sz="2000" dirty="0">
                <a:solidFill>
                  <a:schemeClr val="tx1"/>
                </a:solidFill>
                <a:latin typeface="Arial"/>
              </a:rPr>
              <a:t> from other sources:</a:t>
            </a:r>
            <a:endParaRPr lang="en-US" sz="2000" dirty="0">
              <a:solidFill>
                <a:schemeClr val="tx1"/>
              </a:solidFill>
              <a:latin typeface="Arial"/>
              <a:cs typeface="Arial"/>
            </a:endParaRPr>
          </a:p>
          <a:p>
            <a:pPr marL="914400" lvl="1" indent="-317497">
              <a:lnSpc>
                <a:spcPct val="114999"/>
              </a:lnSpc>
              <a:spcBef>
                <a:spcPts val="0"/>
              </a:spcBef>
              <a:buSzPts val="1400"/>
              <a:buChar char="○"/>
            </a:pPr>
            <a:r>
              <a:rPr lang="en-US" sz="1800" dirty="0">
                <a:solidFill>
                  <a:schemeClr val="tx1"/>
                </a:solidFill>
                <a:latin typeface="Arial"/>
              </a:rPr>
              <a:t>To avoid any possibility of results being due to data leakage or easy dataset</a:t>
            </a:r>
          </a:p>
          <a:p>
            <a:pPr lvl="0">
              <a:lnSpc>
                <a:spcPct val="114999"/>
              </a:lnSpc>
            </a:pPr>
            <a:r>
              <a:rPr lang="en-US" sz="1800" b="1" dirty="0">
                <a:solidFill>
                  <a:schemeClr val="tx1"/>
                </a:solidFill>
                <a:latin typeface="Arial"/>
              </a:rPr>
              <a:t>More Pre-trained Models</a:t>
            </a:r>
            <a:r>
              <a:rPr lang="en-US" sz="1800" dirty="0">
                <a:solidFill>
                  <a:schemeClr val="tx1"/>
                </a:solidFill>
                <a:latin typeface="Arial"/>
              </a:rPr>
              <a:t> (InceptionV3, </a:t>
            </a:r>
            <a:r>
              <a:rPr lang="en-US" sz="1800" dirty="0" err="1">
                <a:solidFill>
                  <a:schemeClr val="tx1"/>
                </a:solidFill>
                <a:latin typeface="Arial"/>
              </a:rPr>
              <a:t>EfficientNet</a:t>
            </a:r>
            <a:r>
              <a:rPr lang="en-US" sz="1800" dirty="0">
                <a:solidFill>
                  <a:schemeClr val="tx1"/>
                </a:solidFill>
                <a:latin typeface="Arial"/>
              </a:rPr>
              <a:t>, etc.) and ensemble</a:t>
            </a:r>
            <a:endParaRPr lang="en-US" dirty="0">
              <a:solidFill>
                <a:schemeClr val="tx1"/>
              </a:solidFill>
              <a:latin typeface="Arial"/>
            </a:endParaRPr>
          </a:p>
          <a:p>
            <a:pPr lvl="0">
              <a:lnSpc>
                <a:spcPct val="114999"/>
              </a:lnSpc>
            </a:pPr>
            <a:r>
              <a:rPr lang="en-US" sz="1800" b="1" dirty="0">
                <a:solidFill>
                  <a:schemeClr val="tx1"/>
                </a:solidFill>
                <a:latin typeface="Arial"/>
              </a:rPr>
              <a:t>Optimize Hyperparameter Tuning</a:t>
            </a:r>
            <a:r>
              <a:rPr lang="en-US" sz="1800" dirty="0">
                <a:solidFill>
                  <a:schemeClr val="tx1"/>
                </a:solidFill>
                <a:latin typeface="Arial"/>
              </a:rPr>
              <a:t>: </a:t>
            </a:r>
            <a:r>
              <a:rPr lang="en-US" sz="1600" dirty="0">
                <a:solidFill>
                  <a:schemeClr val="tx1"/>
                </a:solidFill>
                <a:latin typeface="Arial"/>
              </a:rPr>
              <a:t>learning rates, batch sizes, and optimizer settings</a:t>
            </a:r>
          </a:p>
          <a:p>
            <a:pPr lvl="0">
              <a:lnSpc>
                <a:spcPct val="114999"/>
              </a:lnSpc>
            </a:pPr>
            <a:r>
              <a:rPr lang="en-US" sz="1800" b="1" dirty="0">
                <a:solidFill>
                  <a:schemeClr val="tx1"/>
                </a:solidFill>
                <a:latin typeface="Arial"/>
              </a:rPr>
              <a:t>Data Augmentation</a:t>
            </a:r>
            <a:r>
              <a:rPr lang="en-US" sz="1800" dirty="0">
                <a:solidFill>
                  <a:schemeClr val="tx1"/>
                </a:solidFill>
                <a:latin typeface="Arial"/>
              </a:rPr>
              <a:t>: </a:t>
            </a:r>
            <a:r>
              <a:rPr lang="en-US" sz="1500" dirty="0">
                <a:solidFill>
                  <a:schemeClr val="tx1"/>
                </a:solidFill>
                <a:latin typeface="Arial"/>
              </a:rPr>
              <a:t>more sophisticated augmentation techniques to improve generalization</a:t>
            </a:r>
          </a:p>
          <a:p>
            <a:pPr lvl="0">
              <a:lnSpc>
                <a:spcPct val="114999"/>
              </a:lnSpc>
            </a:pPr>
            <a:r>
              <a:rPr lang="en-US" sz="1800" b="1" dirty="0">
                <a:solidFill>
                  <a:schemeClr val="tx1"/>
                </a:solidFill>
                <a:latin typeface="Arial"/>
              </a:rPr>
              <a:t>K-fold Cross-Validation</a:t>
            </a:r>
            <a:r>
              <a:rPr lang="en-US" sz="1800" dirty="0">
                <a:solidFill>
                  <a:schemeClr val="tx1"/>
                </a:solidFill>
                <a:latin typeface="Arial"/>
              </a:rPr>
              <a:t>: more robust validation (resource heavy)</a:t>
            </a:r>
            <a:endParaRPr lang="en-US" dirty="0">
              <a:solidFill>
                <a:schemeClr val="tx1"/>
              </a:solidFill>
              <a:latin typeface="Arial"/>
            </a:endParaRPr>
          </a:p>
          <a:p>
            <a:pPr lvl="0">
              <a:lnSpc>
                <a:spcPct val="114999"/>
              </a:lnSpc>
            </a:pPr>
            <a:r>
              <a:rPr lang="en-US" sz="1800" b="1" dirty="0">
                <a:solidFill>
                  <a:schemeClr val="tx1"/>
                </a:solidFill>
                <a:latin typeface="Arial"/>
              </a:rPr>
              <a:t>Grad-CAM:</a:t>
            </a:r>
            <a:r>
              <a:rPr lang="en-US" sz="1800" dirty="0">
                <a:solidFill>
                  <a:schemeClr val="tx1"/>
                </a:solidFill>
                <a:latin typeface="Arial"/>
              </a:rPr>
              <a:t> Understand the models "thinking", I.E. what factors impact most.</a:t>
            </a:r>
            <a:endParaRPr lang="en-US" sz="1800" dirty="0">
              <a:solidFill>
                <a:schemeClr val="tx1"/>
              </a:solidFill>
              <a:latin typeface="Arial"/>
              <a:cs typeface="Arial"/>
            </a:endParaRPr>
          </a:p>
          <a:p>
            <a:pPr lvl="0">
              <a:lnSpc>
                <a:spcPct val="114999"/>
              </a:lnSpc>
            </a:pPr>
            <a:r>
              <a:rPr lang="en-US" sz="2000" b="1" dirty="0">
                <a:solidFill>
                  <a:schemeClr val="tx1"/>
                </a:solidFill>
                <a:latin typeface="Arial"/>
              </a:rPr>
              <a:t>VGG16:</a:t>
            </a:r>
            <a:r>
              <a:rPr lang="en-US" sz="2000" dirty="0">
                <a:solidFill>
                  <a:schemeClr val="tx1"/>
                </a:solidFill>
                <a:latin typeface="Arial"/>
              </a:rPr>
              <a:t> </a:t>
            </a:r>
            <a:r>
              <a:rPr lang="en-US" sz="1800" dirty="0">
                <a:solidFill>
                  <a:schemeClr val="tx1"/>
                </a:solidFill>
                <a:latin typeface="Arial"/>
              </a:rPr>
              <a:t>Determine into why it performed better in previous iterations (overfitting?) </a:t>
            </a:r>
            <a:endParaRPr lang="en-US" sz="1800" dirty="0">
              <a:solidFill>
                <a:schemeClr val="tx1"/>
              </a:solidFill>
              <a:latin typeface="Arial"/>
              <a:cs typeface="Arial"/>
            </a:endParaRPr>
          </a:p>
          <a:p>
            <a:pPr lvl="0">
              <a:lnSpc>
                <a:spcPct val="114999"/>
              </a:lnSpc>
            </a:pPr>
            <a:r>
              <a:rPr lang="en-US" sz="2000" b="1" dirty="0">
                <a:solidFill>
                  <a:schemeClr val="tx1"/>
                </a:solidFill>
                <a:latin typeface="Arial"/>
              </a:rPr>
              <a:t>ResNet50: </a:t>
            </a:r>
          </a:p>
          <a:p>
            <a:pPr marL="914400" lvl="1" indent="-317497">
              <a:lnSpc>
                <a:spcPct val="114999"/>
              </a:lnSpc>
              <a:spcBef>
                <a:spcPts val="0"/>
              </a:spcBef>
              <a:buSzPts val="1400"/>
              <a:buChar char="○"/>
            </a:pPr>
            <a:r>
              <a:rPr lang="en-US" sz="2000" dirty="0">
                <a:solidFill>
                  <a:schemeClr val="tx1"/>
                </a:solidFill>
                <a:latin typeface="Arial"/>
              </a:rPr>
              <a:t>Consider alternative architectures or different training configurations </a:t>
            </a:r>
            <a:endParaRPr lang="en-US" sz="2000" dirty="0">
              <a:solidFill>
                <a:schemeClr val="tx1"/>
              </a:solidFill>
              <a:latin typeface="Arial"/>
              <a:cs typeface="Arial"/>
            </a:endParaRPr>
          </a:p>
          <a:p>
            <a:pPr marL="914400" lvl="1" indent="-317497">
              <a:lnSpc>
                <a:spcPct val="114999"/>
              </a:lnSpc>
              <a:spcBef>
                <a:spcPts val="0"/>
              </a:spcBef>
              <a:buSzPts val="1400"/>
              <a:buChar char="○"/>
            </a:pPr>
            <a:r>
              <a:rPr lang="en-US" sz="2000" dirty="0">
                <a:solidFill>
                  <a:schemeClr val="tx1"/>
                </a:solidFill>
                <a:latin typeface="Arial"/>
              </a:rPr>
              <a:t>Investigate specific class performance issues </a:t>
            </a:r>
            <a:endParaRPr lang="en-US" sz="2000" dirty="0">
              <a:solidFill>
                <a:schemeClr val="tx1"/>
              </a:solidFill>
              <a:latin typeface="Arial"/>
              <a:cs typeface="Arial"/>
            </a:endParaRPr>
          </a:p>
        </p:txBody>
      </p:sp>
      <p:sp>
        <p:nvSpPr>
          <p:cNvPr id="4" name="Slide Number Placeholder 3">
            <a:extLst>
              <a:ext uri="{FF2B5EF4-FFF2-40B4-BE49-F238E27FC236}">
                <a16:creationId xmlns:a16="http://schemas.microsoft.com/office/drawing/2014/main" id="{9CD6EE1B-9E46-7A39-5CCD-E743F807A86F}"/>
              </a:ext>
            </a:extLst>
          </p:cNvPr>
          <p:cNvSpPr txBox="1">
            <a:spLocks noGrp="1"/>
          </p:cNvSpPr>
          <p:nvPr>
            <p:ph type="sldNum" sz="quarter" idx="8"/>
          </p:nvPr>
        </p:nvSpPr>
        <p:spPr>
          <a:xfrm>
            <a:off x="8472455" y="4663220"/>
            <a:ext cx="548704" cy="393603"/>
          </a:xfrm>
          <a:prstGeom prst="rect">
            <a:avLst/>
          </a:prstGeom>
          <a:noFill/>
          <a:ln>
            <a:noFill/>
          </a:ln>
        </p:spPr>
        <p:txBody>
          <a:bodyPr vert="horz" wrap="square" lIns="91421" tIns="91421" rIns="91421" bIns="91421" anchor="ctr" anchorCtr="0" compatLnSpc="1">
            <a:normAutofit/>
          </a:bodyPr>
          <a:lstStyle>
            <a:defPPr>
              <a:defRPr lang="en-US"/>
            </a:defPPr>
            <a:lvl1pPr marL="0" marR="0" lvl="0" indent="0" algn="r" defTabSz="914400" rtl="0" eaLnBrk="1" fontAlgn="auto" latinLnBrk="0" hangingPunct="1">
              <a:lnSpc>
                <a:spcPct val="100000"/>
              </a:lnSpc>
              <a:spcBef>
                <a:spcPts val="0"/>
              </a:spcBef>
              <a:spcAft>
                <a:spcPts val="0"/>
              </a:spcAft>
              <a:buNone/>
              <a:tabLst/>
              <a:defRPr lang="en-US" sz="1000" b="0" i="0" u="none" strike="noStrike" kern="0" cap="none" spc="0" baseline="0">
                <a:solidFill>
                  <a:srgbClr val="262626"/>
                </a:solidFill>
                <a:uFillTx/>
                <a:latin typeface="Arial"/>
                <a:ea typeface="Arial"/>
                <a:cs typeface="Aria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fld id="{8400B917-DFBB-4114-8FE5-5254FCC6BEC3}" type="slidenum">
              <a:rPr lang="en-US" smtClean="0"/>
              <a:pPr lvl="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7C0F3FC6-C80F-EB78-C286-5C96DF53C26B}"/>
              </a:ext>
            </a:extLst>
          </p:cNvPr>
          <p:cNvSpPr txBox="1"/>
          <p:nvPr/>
        </p:nvSpPr>
        <p:spPr>
          <a:xfrm>
            <a:off x="222793" y="287779"/>
            <a:ext cx="7862907" cy="46166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2400" b="1" i="0" u="none" strike="noStrike" kern="0" cap="none" spc="0" baseline="0">
                <a:solidFill>
                  <a:srgbClr val="000000"/>
                </a:solidFill>
                <a:uFillTx/>
                <a:latin typeface="Times New Roman" pitchFamily="18"/>
                <a:ea typeface="Arial"/>
                <a:cs typeface="Times New Roman" pitchFamily="18"/>
              </a:rPr>
              <a:t>Member Contributions</a:t>
            </a:r>
          </a:p>
        </p:txBody>
      </p:sp>
      <p:graphicFrame>
        <p:nvGraphicFramePr>
          <p:cNvPr id="3" name="Table 2">
            <a:extLst>
              <a:ext uri="{FF2B5EF4-FFF2-40B4-BE49-F238E27FC236}">
                <a16:creationId xmlns:a16="http://schemas.microsoft.com/office/drawing/2014/main" id="{D207C79F-A92D-7F3A-B105-70044A55E539}"/>
              </a:ext>
            </a:extLst>
          </p:cNvPr>
          <p:cNvGraphicFramePr>
            <a:graphicFrameLocks noGrp="1"/>
          </p:cNvGraphicFramePr>
          <p:nvPr>
            <p:extLst>
              <p:ext uri="{D42A27DB-BD31-4B8C-83A1-F6EECF244321}">
                <p14:modId xmlns:p14="http://schemas.microsoft.com/office/powerpoint/2010/main" val="4224635077"/>
              </p:ext>
            </p:extLst>
          </p:nvPr>
        </p:nvGraphicFramePr>
        <p:xfrm>
          <a:off x="484092" y="987387"/>
          <a:ext cx="8175804" cy="1742444"/>
        </p:xfrm>
        <a:graphic>
          <a:graphicData uri="http://schemas.openxmlformats.org/drawingml/2006/table">
            <a:tbl>
              <a:tblPr firstRow="1" bandRow="1">
                <a:effectLst/>
              </a:tblPr>
              <a:tblGrid>
                <a:gridCol w="2725268">
                  <a:extLst>
                    <a:ext uri="{9D8B030D-6E8A-4147-A177-3AD203B41FA5}">
                      <a16:colId xmlns:a16="http://schemas.microsoft.com/office/drawing/2014/main" val="1333795885"/>
                    </a:ext>
                  </a:extLst>
                </a:gridCol>
                <a:gridCol w="2725268">
                  <a:extLst>
                    <a:ext uri="{9D8B030D-6E8A-4147-A177-3AD203B41FA5}">
                      <a16:colId xmlns:a16="http://schemas.microsoft.com/office/drawing/2014/main" val="2124031478"/>
                    </a:ext>
                  </a:extLst>
                </a:gridCol>
                <a:gridCol w="2725268">
                  <a:extLst>
                    <a:ext uri="{9D8B030D-6E8A-4147-A177-3AD203B41FA5}">
                      <a16:colId xmlns:a16="http://schemas.microsoft.com/office/drawing/2014/main" val="3344495479"/>
                    </a:ext>
                  </a:extLst>
                </a:gridCol>
              </a:tblGrid>
              <a:tr h="370844">
                <a:tc>
                  <a:txBody>
                    <a:bodyPr/>
                    <a:lstStyle/>
                    <a:p>
                      <a:pPr lvl="0"/>
                      <a:r>
                        <a:rPr lang="en-US"/>
                        <a:t>Seanmark Paz</a:t>
                      </a:r>
                    </a:p>
                  </a:txBody>
                  <a:tcPr/>
                </a:tc>
                <a:tc>
                  <a:txBody>
                    <a:bodyPr/>
                    <a:lstStyle/>
                    <a:p>
                      <a:pPr lvl="0"/>
                      <a:r>
                        <a:rPr lang="en-US"/>
                        <a:t>Jabali Shah</a:t>
                      </a:r>
                    </a:p>
                  </a:txBody>
                  <a:tcPr/>
                </a:tc>
                <a:tc>
                  <a:txBody>
                    <a:bodyPr/>
                    <a:lstStyle/>
                    <a:p>
                      <a:pPr lvl="0"/>
                      <a:r>
                        <a:rPr lang="en-US"/>
                        <a:t>Yaakov Sternberg</a:t>
                      </a:r>
                    </a:p>
                  </a:txBody>
                  <a:tcPr/>
                </a:tc>
                <a:extLst>
                  <a:ext uri="{0D108BD9-81ED-4DB2-BD59-A6C34878D82A}">
                    <a16:rowId xmlns:a16="http://schemas.microsoft.com/office/drawing/2014/main" val="1301932013"/>
                  </a:ext>
                </a:extLst>
              </a:tr>
              <a:tr h="370844">
                <a:tc>
                  <a:txBody>
                    <a:bodyPr/>
                    <a:lstStyle/>
                    <a:p>
                      <a:pPr marL="285750" lvl="0" indent="-285750">
                        <a:buSzPct val="100000"/>
                        <a:buFont typeface="Arial" pitchFamily="34"/>
                        <a:buChar char="•"/>
                      </a:pPr>
                      <a:r>
                        <a:rPr lang="en-US" dirty="0"/>
                        <a:t>Model Training/Visualization (MobileNetV2)</a:t>
                      </a:r>
                    </a:p>
                    <a:p>
                      <a:pPr marL="285750" lvl="0" indent="-285750">
                        <a:buSzPct val="100000"/>
                        <a:buFont typeface="Arial" pitchFamily="34"/>
                        <a:buChar char="•"/>
                      </a:pPr>
                      <a:r>
                        <a:rPr lang="en-US" dirty="0"/>
                        <a:t>Slideshow/Presentation</a:t>
                      </a:r>
                    </a:p>
                    <a:p>
                      <a:pPr marL="285750" lvl="0" indent="-285750">
                        <a:buSzPct val="100000"/>
                        <a:buFont typeface="Arial" pitchFamily="34"/>
                        <a:buChar char="•"/>
                      </a:pPr>
                      <a:r>
                        <a:rPr lang="en-US" dirty="0"/>
                        <a:t>Report (Model Training/Visualization)</a:t>
                      </a:r>
                      <a:br>
                        <a:rPr lang="en-US" dirty="0"/>
                      </a:br>
                      <a:endParaRPr lang="en-US" dirty="0"/>
                    </a:p>
                  </a:txBody>
                  <a:tcPr/>
                </a:tc>
                <a:tc>
                  <a:txBody>
                    <a:bodyPr/>
                    <a:lstStyle/>
                    <a:p>
                      <a:pPr marL="285750" lvl="0" indent="-285750">
                        <a:buFont typeface="Arial" panose="020B0604020202020204" pitchFamily="34" charset="0"/>
                        <a:buChar char="•"/>
                      </a:pPr>
                      <a:r>
                        <a:rPr lang="en-US" dirty="0"/>
                        <a:t>Finalized Report</a:t>
                      </a:r>
                    </a:p>
                    <a:p>
                      <a:pPr marL="285750" lvl="0" indent="-285750">
                        <a:buFont typeface="Arial" panose="020B0604020202020204" pitchFamily="34" charset="0"/>
                        <a:buChar char="•"/>
                      </a:pPr>
                      <a:r>
                        <a:rPr lang="en-US" dirty="0"/>
                        <a:t>Slideshow/Presentation</a:t>
                      </a:r>
                    </a:p>
                    <a:p>
                      <a:pPr marL="285750" lvl="0" indent="-285750">
                        <a:buFont typeface="Arial" panose="020B0604020202020204" pitchFamily="34" charset="0"/>
                        <a:buChar char="•"/>
                      </a:pPr>
                      <a:r>
                        <a:rPr lang="en-US" dirty="0"/>
                        <a:t>Contributed to code</a:t>
                      </a:r>
                    </a:p>
                  </a:txBody>
                  <a:tcPr/>
                </a:tc>
                <a:tc>
                  <a:txBody>
                    <a:bodyPr/>
                    <a:lstStyle/>
                    <a:p>
                      <a:pPr marL="285750" lvl="0" indent="-285750">
                        <a:buSzPct val="100000"/>
                        <a:buFont typeface="Arial"/>
                        <a:buChar char="•"/>
                      </a:pPr>
                      <a:r>
                        <a:rPr lang="en-US" dirty="0"/>
                        <a:t>Wrote way too much code (experimenting with various models &amp; metrics)</a:t>
                      </a:r>
                    </a:p>
                    <a:p>
                      <a:pPr marL="285750" lvl="0" indent="-285750">
                        <a:buClr>
                          <a:srgbClr val="000000"/>
                        </a:buClr>
                        <a:buSzPct val="100000"/>
                        <a:buFont typeface="Arial"/>
                        <a:buChar char="•"/>
                      </a:pPr>
                      <a:r>
                        <a:rPr lang="en-US" sz="1400" b="0" i="0" u="none" strike="noStrike" dirty="0">
                          <a:solidFill>
                            <a:srgbClr val="000000"/>
                          </a:solidFill>
                          <a:latin typeface="Arial"/>
                        </a:rPr>
                        <a:t>Slideshow/Presentation</a:t>
                      </a:r>
                    </a:p>
                    <a:p>
                      <a:pPr marL="285750" lvl="0" indent="-285750">
                        <a:buClr>
                          <a:srgbClr val="000000"/>
                        </a:buClr>
                        <a:buSzPct val="100000"/>
                        <a:buFont typeface="Arial"/>
                        <a:buChar char="•"/>
                      </a:pPr>
                      <a:r>
                        <a:rPr lang="en-US" sz="1400" b="0" i="0" u="none" strike="noStrike" dirty="0">
                          <a:solidFill>
                            <a:srgbClr val="000000"/>
                          </a:solidFill>
                          <a:latin typeface="Arial"/>
                        </a:rPr>
                        <a:t>Contributed to Report</a:t>
                      </a:r>
                    </a:p>
                    <a:p>
                      <a:pPr marL="285750" lvl="0" indent="-285750">
                        <a:buSzPct val="100000"/>
                        <a:buFont typeface="Arial"/>
                        <a:buChar char="•"/>
                      </a:pPr>
                      <a:endParaRPr lang="en-US" dirty="0"/>
                    </a:p>
                  </a:txBody>
                  <a:tcPr/>
                </a:tc>
                <a:extLst>
                  <a:ext uri="{0D108BD9-81ED-4DB2-BD59-A6C34878D82A}">
                    <a16:rowId xmlns:a16="http://schemas.microsoft.com/office/drawing/2014/main" val="3921123346"/>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advTm="124222"/>
    </mc:Choice>
    <mc:Fallback>
      <p:transition spd="slow" advTm="124222"/>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0"/>
          <p:cNvSpPr txBox="1"/>
          <p:nvPr/>
        </p:nvSpPr>
        <p:spPr>
          <a:xfrm>
            <a:off x="640544" y="2110085"/>
            <a:ext cx="7862911"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4"/>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Agenda</a:t>
            </a:r>
            <a:endParaRPr/>
          </a:p>
        </p:txBody>
      </p:sp>
      <p:sp>
        <p:nvSpPr>
          <p:cNvPr id="81" name="Google Shape;81;p14"/>
          <p:cNvSpPr txBox="1"/>
          <p:nvPr/>
        </p:nvSpPr>
        <p:spPr>
          <a:xfrm>
            <a:off x="324914" y="749446"/>
            <a:ext cx="3912900" cy="13854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a:t>Introduction and Objective</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Dataset information</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Model Training</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Model Visualization</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Member Contributions</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Arial"/>
                <a:ea typeface="Arial"/>
                <a:cs typeface="Arial"/>
                <a:sym typeface="Arial"/>
              </a:rPr>
              <a:t>Improvements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a:latin typeface="Times New Roman"/>
                <a:ea typeface="Times New Roman"/>
                <a:cs typeface="Times New Roman"/>
                <a:sym typeface="Times New Roman"/>
              </a:rPr>
              <a:t>Introduction and Objective</a:t>
            </a:r>
            <a:endParaRPr/>
          </a:p>
        </p:txBody>
      </p:sp>
      <p:sp>
        <p:nvSpPr>
          <p:cNvPr id="87" name="Google Shape;87;p15"/>
          <p:cNvSpPr txBox="1"/>
          <p:nvPr/>
        </p:nvSpPr>
        <p:spPr>
          <a:xfrm>
            <a:off x="222800" y="749450"/>
            <a:ext cx="8011800" cy="13668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1200"/>
              </a:spcBef>
              <a:spcAft>
                <a:spcPts val="0"/>
              </a:spcAft>
              <a:buClr>
                <a:schemeClr val="dk1"/>
              </a:buClr>
              <a:buSzPts val="1100"/>
              <a:buFont typeface="Arial"/>
              <a:buNone/>
            </a:pPr>
            <a:r>
              <a:rPr lang="en-US" sz="1300" b="1">
                <a:solidFill>
                  <a:schemeClr val="dk1"/>
                </a:solidFill>
              </a:rPr>
              <a:t>Introduction:</a:t>
            </a:r>
            <a:endParaRPr sz="1300" b="1">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a:solidFill>
                  <a:schemeClr val="dk1"/>
                </a:solidFill>
              </a:rPr>
              <a:t>Cancer detection through histopathological image analysis is vital, especially for lung and colon malignancies.</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a:solidFill>
                  <a:schemeClr val="dk1"/>
                </a:solidFill>
              </a:rPr>
              <a:t>Manual diagnostic practices face challenges: time-intensiveness and inter-observer variability.</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a:solidFill>
                  <a:schemeClr val="dk1"/>
                </a:solidFill>
              </a:rPr>
              <a:t>Computational approaches offer potential but need advancements in tissue classification.</a:t>
            </a:r>
            <a:endParaRPr sz="1600">
              <a:latin typeface="Times New Roman"/>
              <a:ea typeface="Times New Roman"/>
              <a:cs typeface="Times New Roman"/>
              <a:sym typeface="Times New Roman"/>
            </a:endParaRPr>
          </a:p>
        </p:txBody>
      </p:sp>
      <p:sp>
        <p:nvSpPr>
          <p:cNvPr id="88" name="Google Shape;88;p15"/>
          <p:cNvSpPr txBox="1"/>
          <p:nvPr/>
        </p:nvSpPr>
        <p:spPr>
          <a:xfrm>
            <a:off x="222800" y="2197275"/>
            <a:ext cx="7978500" cy="2149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1300" b="1">
                <a:solidFill>
                  <a:schemeClr val="dk1"/>
                </a:solidFill>
              </a:rPr>
              <a:t>Objective:</a:t>
            </a:r>
            <a:endParaRPr sz="1300" b="1">
              <a:solidFill>
                <a:schemeClr val="dk1"/>
              </a:solidFill>
            </a:endParaRPr>
          </a:p>
          <a:p>
            <a:pPr marL="457200" lvl="0" indent="-311150" algn="l" rtl="0">
              <a:lnSpc>
                <a:spcPct val="115000"/>
              </a:lnSpc>
              <a:spcBef>
                <a:spcPts val="1200"/>
              </a:spcBef>
              <a:spcAft>
                <a:spcPts val="0"/>
              </a:spcAft>
              <a:buClr>
                <a:schemeClr val="dk1"/>
              </a:buClr>
              <a:buSzPts val="1300"/>
              <a:buChar char="●"/>
            </a:pPr>
            <a:r>
              <a:rPr lang="en-US" sz="1300">
                <a:solidFill>
                  <a:schemeClr val="dk1"/>
                </a:solidFill>
              </a:rPr>
              <a:t>Develop a machine learning model to classify histopathological images into five critical categories:</a:t>
            </a:r>
            <a:endParaRPr sz="1300">
              <a:solidFill>
                <a:schemeClr val="dk1"/>
              </a:solidFill>
            </a:endParaRPr>
          </a:p>
          <a:p>
            <a:pPr marL="914400" lvl="1" indent="-311150" algn="l" rtl="0">
              <a:lnSpc>
                <a:spcPct val="115000"/>
              </a:lnSpc>
              <a:spcBef>
                <a:spcPts val="0"/>
              </a:spcBef>
              <a:spcAft>
                <a:spcPts val="0"/>
              </a:spcAft>
              <a:buClr>
                <a:schemeClr val="dk1"/>
              </a:buClr>
              <a:buSzPts val="1300"/>
              <a:buAutoNum type="arabicPeriod"/>
            </a:pPr>
            <a:r>
              <a:rPr lang="en-US" sz="1300">
                <a:solidFill>
                  <a:schemeClr val="dk1"/>
                </a:solidFill>
              </a:rPr>
              <a:t>Benign Lung Tissue</a:t>
            </a:r>
            <a:endParaRPr sz="1300">
              <a:solidFill>
                <a:schemeClr val="dk1"/>
              </a:solidFill>
            </a:endParaRPr>
          </a:p>
          <a:p>
            <a:pPr marL="914400" lvl="1" indent="-311150" algn="l" rtl="0">
              <a:lnSpc>
                <a:spcPct val="115000"/>
              </a:lnSpc>
              <a:spcBef>
                <a:spcPts val="0"/>
              </a:spcBef>
              <a:spcAft>
                <a:spcPts val="0"/>
              </a:spcAft>
              <a:buClr>
                <a:schemeClr val="dk1"/>
              </a:buClr>
              <a:buSzPts val="1300"/>
              <a:buAutoNum type="arabicPeriod"/>
            </a:pPr>
            <a:r>
              <a:rPr lang="en-US" sz="1300">
                <a:solidFill>
                  <a:schemeClr val="dk1"/>
                </a:solidFill>
              </a:rPr>
              <a:t>Lung Adenocarcinoma</a:t>
            </a:r>
            <a:endParaRPr sz="1300">
              <a:solidFill>
                <a:schemeClr val="dk1"/>
              </a:solidFill>
            </a:endParaRPr>
          </a:p>
          <a:p>
            <a:pPr marL="914400" lvl="1" indent="-311150" algn="l" rtl="0">
              <a:lnSpc>
                <a:spcPct val="115000"/>
              </a:lnSpc>
              <a:spcBef>
                <a:spcPts val="0"/>
              </a:spcBef>
              <a:spcAft>
                <a:spcPts val="0"/>
              </a:spcAft>
              <a:buClr>
                <a:schemeClr val="dk1"/>
              </a:buClr>
              <a:buSzPts val="1300"/>
              <a:buAutoNum type="arabicPeriod"/>
            </a:pPr>
            <a:r>
              <a:rPr lang="en-US" sz="1300">
                <a:solidFill>
                  <a:schemeClr val="dk1"/>
                </a:solidFill>
              </a:rPr>
              <a:t>Lung Squamous Cell Carcinoma</a:t>
            </a:r>
            <a:endParaRPr sz="1300">
              <a:solidFill>
                <a:schemeClr val="dk1"/>
              </a:solidFill>
            </a:endParaRPr>
          </a:p>
          <a:p>
            <a:pPr marL="914400" lvl="1" indent="-311150" algn="l" rtl="0">
              <a:lnSpc>
                <a:spcPct val="115000"/>
              </a:lnSpc>
              <a:spcBef>
                <a:spcPts val="0"/>
              </a:spcBef>
              <a:spcAft>
                <a:spcPts val="0"/>
              </a:spcAft>
              <a:buClr>
                <a:schemeClr val="dk1"/>
              </a:buClr>
              <a:buSzPts val="1300"/>
              <a:buAutoNum type="arabicPeriod"/>
            </a:pPr>
            <a:r>
              <a:rPr lang="en-US" sz="1300">
                <a:solidFill>
                  <a:schemeClr val="dk1"/>
                </a:solidFill>
              </a:rPr>
              <a:t>Benign Colon Tissue</a:t>
            </a:r>
            <a:endParaRPr sz="1300">
              <a:solidFill>
                <a:schemeClr val="dk1"/>
              </a:solidFill>
            </a:endParaRPr>
          </a:p>
          <a:p>
            <a:pPr marL="914400" lvl="1" indent="-311150" algn="l" rtl="0">
              <a:lnSpc>
                <a:spcPct val="115000"/>
              </a:lnSpc>
              <a:spcBef>
                <a:spcPts val="0"/>
              </a:spcBef>
              <a:spcAft>
                <a:spcPts val="0"/>
              </a:spcAft>
              <a:buClr>
                <a:schemeClr val="dk1"/>
              </a:buClr>
              <a:buSzPts val="1300"/>
              <a:buAutoNum type="arabicPeriod"/>
            </a:pPr>
            <a:r>
              <a:rPr lang="en-US" sz="1300">
                <a:solidFill>
                  <a:schemeClr val="dk1"/>
                </a:solidFill>
              </a:rPr>
              <a:t>Colon Adenocarcinoma</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US" sz="1300">
                <a:solidFill>
                  <a:schemeClr val="dk1"/>
                </a:solidFill>
              </a:rPr>
              <a:t>Streamline cancer detection to enhance diagnostic accuracy and save lives.</a:t>
            </a:r>
            <a:endParaRPr sz="1500"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Dataset Information</a:t>
            </a:r>
            <a:endParaRPr/>
          </a:p>
        </p:txBody>
      </p:sp>
      <p:sp>
        <p:nvSpPr>
          <p:cNvPr id="94" name="Google Shape;94;p16"/>
          <p:cNvSpPr txBox="1"/>
          <p:nvPr/>
        </p:nvSpPr>
        <p:spPr>
          <a:xfrm>
            <a:off x="324931" y="749450"/>
            <a:ext cx="6623100" cy="3232500"/>
          </a:xfrm>
          <a:prstGeom prst="rect">
            <a:avLst/>
          </a:prstGeom>
          <a:noFill/>
          <a:ln>
            <a:noFill/>
          </a:ln>
        </p:spPr>
        <p:txBody>
          <a:bodyPr spcFirstLastPara="1" wrap="square" lIns="91425" tIns="45700" rIns="91425" bIns="45700" anchor="t" anchorCtr="0">
            <a:spAutoFit/>
          </a:bodyPr>
          <a:lstStyle/>
          <a:p>
            <a:pPr marL="285750" marR="0" lvl="0" indent="-304800" algn="l" rtl="0">
              <a:lnSpc>
                <a:spcPct val="100000"/>
              </a:lnSpc>
              <a:spcBef>
                <a:spcPts val="0"/>
              </a:spcBef>
              <a:spcAft>
                <a:spcPts val="0"/>
              </a:spcAft>
              <a:buClr>
                <a:srgbClr val="000000"/>
              </a:buClr>
              <a:buSzPts val="1700"/>
              <a:buChar char="•"/>
            </a:pPr>
            <a:r>
              <a:rPr lang="en-US" sz="1700" i="0" u="none" strike="noStrike" cap="none">
                <a:solidFill>
                  <a:srgbClr val="000000"/>
                </a:solidFill>
              </a:rPr>
              <a:t>Name: Lung and Colon Cancer Histopathological Images</a:t>
            </a:r>
            <a:endParaRPr sz="1700"/>
          </a:p>
          <a:p>
            <a:pPr marL="285750" marR="0" lvl="0" indent="-304800" algn="l" rtl="0">
              <a:lnSpc>
                <a:spcPct val="100000"/>
              </a:lnSpc>
              <a:spcBef>
                <a:spcPts val="0"/>
              </a:spcBef>
              <a:spcAft>
                <a:spcPts val="0"/>
              </a:spcAft>
              <a:buClr>
                <a:srgbClr val="000000"/>
              </a:buClr>
              <a:buSzPts val="1700"/>
              <a:buChar char="•"/>
            </a:pPr>
            <a:r>
              <a:rPr lang="en-US" sz="1700" i="0" u="none" strike="noStrike" cap="none">
                <a:solidFill>
                  <a:srgbClr val="000000"/>
                </a:solidFill>
              </a:rPr>
              <a:t>URL: </a:t>
            </a:r>
            <a:r>
              <a:rPr lang="en-US" sz="1700" i="0" u="sng" strike="noStrike" cap="none">
                <a:solidFill>
                  <a:schemeClr val="hlink"/>
                </a:solidFill>
                <a:hlinkClick r:id="rId3"/>
              </a:rPr>
              <a:t>https://www.kaggle.com/datasets/andrewmvd/lung-and-colon-cancer-histopathological-images?resource=download</a:t>
            </a:r>
            <a:endParaRPr sz="1700" i="0" u="none" strike="noStrike" cap="none">
              <a:solidFill>
                <a:srgbClr val="000000"/>
              </a:solidFill>
            </a:endParaRPr>
          </a:p>
          <a:p>
            <a:pPr marL="285750" marR="0" lvl="0" indent="-304800" algn="l" rtl="0">
              <a:lnSpc>
                <a:spcPct val="100000"/>
              </a:lnSpc>
              <a:spcBef>
                <a:spcPts val="0"/>
              </a:spcBef>
              <a:spcAft>
                <a:spcPts val="0"/>
              </a:spcAft>
              <a:buClr>
                <a:srgbClr val="000000"/>
              </a:buClr>
              <a:buSzPts val="1700"/>
              <a:buChar char="•"/>
            </a:pPr>
            <a:r>
              <a:rPr lang="en-US" sz="1700" i="0" u="none" strike="noStrike" cap="none">
                <a:solidFill>
                  <a:srgbClr val="000000"/>
                </a:solidFill>
              </a:rPr>
              <a:t>Content: 25,000 histopathological images with 5 classes (Lung benign tissue, Lung Adenocarcinoma, Lung squamous cell carcinoma, Colon adenocarcinoma, Colon benign tissue). All images are 768x768 pixel sized jpeg files. Images were generated from an original sample of HIPAA compliant and validated sources, consisting of 750 total images of lung tissue and 500 total images of colon tissue, augmented to 25,000 using the Augmentor package</a:t>
            </a:r>
            <a:endParaRPr sz="1700"/>
          </a:p>
        </p:txBody>
      </p:sp>
      <p:pic>
        <p:nvPicPr>
          <p:cNvPr id="95" name="Google Shape;95;p16"/>
          <p:cNvPicPr preferRelativeResize="0"/>
          <p:nvPr/>
        </p:nvPicPr>
        <p:blipFill rotWithShape="1">
          <a:blip r:embed="rId4">
            <a:alphaModFix/>
          </a:blip>
          <a:srcRect/>
          <a:stretch/>
        </p:blipFill>
        <p:spPr>
          <a:xfrm>
            <a:off x="6948041" y="231275"/>
            <a:ext cx="1226186" cy="41316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Model Training (MobileNetV2)</a:t>
            </a:r>
            <a:endParaRPr/>
          </a:p>
        </p:txBody>
      </p:sp>
      <p:sp>
        <p:nvSpPr>
          <p:cNvPr id="101" name="Google Shape;101;p17"/>
          <p:cNvSpPr txBox="1"/>
          <p:nvPr/>
        </p:nvSpPr>
        <p:spPr>
          <a:xfrm>
            <a:off x="324914" y="749446"/>
            <a:ext cx="4279500" cy="33246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Leveraged MobileNetV2 network as the backbone due to efficiency and strong performance on resource-constrained systems</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Adapted model for classification of tissue by replacing original classification head with a custom classifier</a:t>
            </a:r>
            <a:endParaRPr sz="1400" b="0" i="0" u="none" strike="noStrike" cap="none">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SzPts val="1400"/>
              <a:buFont typeface="Times New Roman"/>
              <a:buChar char="•"/>
            </a:pPr>
            <a:r>
              <a:rPr lang="en-US">
                <a:latin typeface="Times New Roman"/>
                <a:ea typeface="Times New Roman"/>
                <a:cs typeface="Times New Roman"/>
                <a:sym typeface="Times New Roman"/>
              </a:rPr>
              <a:t>Implemented early stopping to reduce overfitting and checkpoints to facilitate resuming training and avoiding data loss</a:t>
            </a:r>
            <a:endParaRPr>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Reached a validation accuracy of 99.65% during training</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Precision, recall, and f1-score were all basically 1.00 during model evaluation except for a few predictions where the model confused the two types of lung cancer</a:t>
            </a:r>
            <a:endParaRPr/>
          </a:p>
        </p:txBody>
      </p:sp>
      <p:pic>
        <p:nvPicPr>
          <p:cNvPr id="102" name="Google Shape;102;p17"/>
          <p:cNvPicPr preferRelativeResize="0"/>
          <p:nvPr/>
        </p:nvPicPr>
        <p:blipFill rotWithShape="1">
          <a:blip r:embed="rId3">
            <a:alphaModFix/>
          </a:blip>
          <a:srcRect/>
          <a:stretch/>
        </p:blipFill>
        <p:spPr>
          <a:xfrm>
            <a:off x="4706607" y="287781"/>
            <a:ext cx="2115556" cy="1874963"/>
          </a:xfrm>
          <a:prstGeom prst="rect">
            <a:avLst/>
          </a:prstGeom>
          <a:noFill/>
          <a:ln>
            <a:noFill/>
          </a:ln>
          <a:effectLst>
            <a:outerShdw blurRad="190500" algn="tl" rotWithShape="0">
              <a:srgbClr val="000000">
                <a:alpha val="69803"/>
              </a:srgbClr>
            </a:outerShdw>
          </a:effectLst>
        </p:spPr>
      </p:pic>
      <p:pic>
        <p:nvPicPr>
          <p:cNvPr id="103" name="Google Shape;103;p17"/>
          <p:cNvPicPr preferRelativeResize="0"/>
          <p:nvPr/>
        </p:nvPicPr>
        <p:blipFill rotWithShape="1">
          <a:blip r:embed="rId4">
            <a:alphaModFix/>
          </a:blip>
          <a:srcRect/>
          <a:stretch/>
        </p:blipFill>
        <p:spPr>
          <a:xfrm>
            <a:off x="6005405" y="2277035"/>
            <a:ext cx="2750666" cy="2008913"/>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Model Visualization (MobileNetV2)</a:t>
            </a:r>
            <a:endParaRPr/>
          </a:p>
        </p:txBody>
      </p:sp>
      <p:sp>
        <p:nvSpPr>
          <p:cNvPr id="109" name="Google Shape;109;p18"/>
          <p:cNvSpPr txBox="1"/>
          <p:nvPr/>
        </p:nvSpPr>
        <p:spPr>
          <a:xfrm>
            <a:off x="324924" y="749450"/>
            <a:ext cx="4010100" cy="28938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Grad-CAM heatmap highlights areas of the image most relevant to the model’s decision on what category it belongs to</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Hot colors (red, orange, yellow) indicate high focus</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Cool colors (blue or absent heatmap) indicate areas with little to no focus</a:t>
            </a:r>
            <a:endParaRPr sz="1400" b="0" i="0" u="none" strike="noStrike" cap="none">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SzPts val="1400"/>
              <a:buFont typeface="Times New Roman"/>
              <a:buChar char="•"/>
            </a:pPr>
            <a:r>
              <a:rPr lang="en-US">
                <a:latin typeface="Times New Roman"/>
                <a:ea typeface="Times New Roman"/>
                <a:cs typeface="Times New Roman"/>
                <a:sym typeface="Times New Roman"/>
              </a:rPr>
              <a:t>Helps to validate whether the model is attending to meaningful features (tumor regions in this case)</a:t>
            </a:r>
            <a:endParaRPr>
              <a:latin typeface="Times New Roman"/>
              <a:ea typeface="Times New Roman"/>
              <a:cs typeface="Times New Roman"/>
              <a:sym typeface="Times New Roman"/>
            </a:endParaRPr>
          </a:p>
          <a:p>
            <a:pPr marL="285750" marR="0" lvl="0" indent="-285750" algn="l" rtl="0">
              <a:lnSpc>
                <a:spcPct val="100000"/>
              </a:lnSpc>
              <a:spcBef>
                <a:spcPts val="0"/>
              </a:spcBef>
              <a:spcAft>
                <a:spcPts val="0"/>
              </a:spcAft>
              <a:buSzPts val="1400"/>
              <a:buFont typeface="Times New Roman"/>
              <a:buChar char="•"/>
            </a:pPr>
            <a:r>
              <a:rPr lang="en-US">
                <a:latin typeface="Times New Roman"/>
                <a:ea typeface="Times New Roman"/>
                <a:cs typeface="Times New Roman"/>
                <a:sym typeface="Times New Roman"/>
              </a:rPr>
              <a:t>Offers human-readable insights into the model’s reasoning, which is critical in high-stakes applications like medical diagnosis</a:t>
            </a:r>
            <a:endParaRPr>
              <a:latin typeface="Times New Roman"/>
              <a:ea typeface="Times New Roman"/>
              <a:cs typeface="Times New Roman"/>
              <a:sym typeface="Times New Roman"/>
            </a:endParaRPr>
          </a:p>
        </p:txBody>
      </p:sp>
      <p:pic>
        <p:nvPicPr>
          <p:cNvPr id="110" name="Google Shape;110;p18"/>
          <p:cNvPicPr preferRelativeResize="0"/>
          <p:nvPr/>
        </p:nvPicPr>
        <p:blipFill rotWithShape="1">
          <a:blip r:embed="rId3">
            <a:alphaModFix/>
          </a:blip>
          <a:srcRect/>
          <a:stretch/>
        </p:blipFill>
        <p:spPr>
          <a:xfrm>
            <a:off x="4356846" y="1895126"/>
            <a:ext cx="4653299" cy="2411893"/>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p:nvPr/>
        </p:nvSpPr>
        <p:spPr>
          <a:xfrm>
            <a:off x="222798" y="287781"/>
            <a:ext cx="786291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rgbClr val="000000"/>
                </a:solidFill>
                <a:latin typeface="Times New Roman"/>
                <a:ea typeface="Times New Roman"/>
                <a:cs typeface="Times New Roman"/>
                <a:sym typeface="Times New Roman"/>
              </a:rPr>
              <a:t>Improvements</a:t>
            </a:r>
            <a:endParaRPr/>
          </a:p>
        </p:txBody>
      </p:sp>
      <p:sp>
        <p:nvSpPr>
          <p:cNvPr id="116" name="Google Shape;116;p19"/>
          <p:cNvSpPr txBox="1"/>
          <p:nvPr/>
        </p:nvSpPr>
        <p:spPr>
          <a:xfrm>
            <a:off x="324914" y="749446"/>
            <a:ext cx="4279500" cy="18162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Using outside data to test the model, rather than just the generated images from the dataset, to</a:t>
            </a:r>
            <a:r>
              <a:rPr lang="en-US">
                <a:latin typeface="Times New Roman"/>
                <a:ea typeface="Times New Roman"/>
                <a:cs typeface="Times New Roman"/>
                <a:sym typeface="Times New Roman"/>
              </a:rPr>
              <a:t> ensure that the model can recognize cancerous/benign tissue outside of the dataset</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rgbClr val="000000"/>
                </a:solidFill>
                <a:latin typeface="Times New Roman"/>
                <a:ea typeface="Times New Roman"/>
                <a:cs typeface="Times New Roman"/>
                <a:sym typeface="Times New Roman"/>
              </a:rPr>
              <a:t>Increase the types of cancerous tissue that the model can identify, including tissue from other areas besides lung/colon</a:t>
            </a:r>
            <a:endParaRPr sz="1400" b="0" i="0" u="none" strike="noStrike" cap="none">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SzPts val="1400"/>
              <a:buFont typeface="Times New Roman"/>
              <a:buChar char="•"/>
            </a:pPr>
            <a:r>
              <a:rPr lang="en-US">
                <a:latin typeface="Times New Roman"/>
                <a:ea typeface="Times New Roman"/>
                <a:cs typeface="Times New Roman"/>
                <a:sym typeface="Times New Roman"/>
              </a:rPr>
              <a:t>Deployment of the model for ease of use</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3F2AB-2058-42A1-AEC7-05DD1FCB744C}"/>
              </a:ext>
            </a:extLst>
          </p:cNvPr>
          <p:cNvSpPr txBox="1">
            <a:spLocks noGrp="1"/>
          </p:cNvSpPr>
          <p:nvPr>
            <p:ph type="title"/>
          </p:nvPr>
        </p:nvSpPr>
        <p:spPr/>
        <p:txBody>
          <a:bodyPr/>
          <a:lstStyle/>
          <a:p>
            <a:pPr lvl="0"/>
            <a:r>
              <a:rPr lang="en-US" sz="2000" b="1" dirty="0">
                <a:solidFill>
                  <a:schemeClr val="tx1"/>
                </a:solidFill>
              </a:rPr>
              <a:t>Alternative approach: Data Preprocessing &amp; Exploration</a:t>
            </a:r>
            <a:endParaRPr lang="en-US" dirty="0">
              <a:solidFill>
                <a:schemeClr val="tx1"/>
              </a:solidFill>
            </a:endParaRPr>
          </a:p>
        </p:txBody>
      </p:sp>
      <p:sp>
        <p:nvSpPr>
          <p:cNvPr id="3" name="Text Placeholder 2">
            <a:extLst>
              <a:ext uri="{FF2B5EF4-FFF2-40B4-BE49-F238E27FC236}">
                <a16:creationId xmlns:a16="http://schemas.microsoft.com/office/drawing/2014/main" id="{111FFB3B-0645-40EF-0EAD-0EF7E574FFE3}"/>
              </a:ext>
            </a:extLst>
          </p:cNvPr>
          <p:cNvSpPr txBox="1">
            <a:spLocks noGrp="1"/>
          </p:cNvSpPr>
          <p:nvPr>
            <p:ph type="body" idx="1"/>
          </p:nvPr>
        </p:nvSpPr>
        <p:spPr/>
        <p:txBody>
          <a:bodyPr/>
          <a:lstStyle/>
          <a:p>
            <a:pPr lvl="0">
              <a:lnSpc>
                <a:spcPct val="114999"/>
              </a:lnSpc>
            </a:pPr>
            <a:r>
              <a:rPr lang="en-US" b="1" dirty="0">
                <a:solidFill>
                  <a:schemeClr val="tx1"/>
                </a:solidFill>
              </a:rPr>
              <a:t>EDA</a:t>
            </a:r>
            <a:r>
              <a:rPr lang="en-US" dirty="0">
                <a:solidFill>
                  <a:schemeClr val="tx1"/>
                </a:solidFill>
              </a:rPr>
              <a:t>:</a:t>
            </a:r>
          </a:p>
          <a:p>
            <a:pPr marL="914400" lvl="1" indent="-317497">
              <a:lnSpc>
                <a:spcPct val="114999"/>
              </a:lnSpc>
              <a:spcBef>
                <a:spcPts val="0"/>
              </a:spcBef>
              <a:buSzPts val="1400"/>
              <a:buChar char="○"/>
            </a:pPr>
            <a:r>
              <a:rPr lang="en-US" dirty="0">
                <a:solidFill>
                  <a:schemeClr val="tx1"/>
                </a:solidFill>
              </a:rPr>
              <a:t>Classes: </a:t>
            </a:r>
            <a:r>
              <a:rPr lang="en-US" dirty="0" err="1">
                <a:solidFill>
                  <a:schemeClr val="tx1"/>
                </a:solidFill>
              </a:rPr>
              <a:t>lung_n</a:t>
            </a:r>
            <a:r>
              <a:rPr lang="en-US" dirty="0">
                <a:solidFill>
                  <a:schemeClr val="tx1"/>
                </a:solidFill>
              </a:rPr>
              <a:t>, </a:t>
            </a:r>
            <a:r>
              <a:rPr lang="en-US" dirty="0" err="1">
                <a:solidFill>
                  <a:schemeClr val="tx1"/>
                </a:solidFill>
              </a:rPr>
              <a:t>lung_scc</a:t>
            </a:r>
            <a:r>
              <a:rPr lang="en-US" dirty="0">
                <a:solidFill>
                  <a:schemeClr val="tx1"/>
                </a:solidFill>
              </a:rPr>
              <a:t>, </a:t>
            </a:r>
            <a:r>
              <a:rPr lang="en-US" dirty="0" err="1">
                <a:solidFill>
                  <a:schemeClr val="tx1"/>
                </a:solidFill>
              </a:rPr>
              <a:t>lung_aca</a:t>
            </a:r>
            <a:r>
              <a:rPr lang="en-US" dirty="0">
                <a:solidFill>
                  <a:schemeClr val="tx1"/>
                </a:solidFill>
              </a:rPr>
              <a:t>, </a:t>
            </a:r>
            <a:r>
              <a:rPr lang="en-US" dirty="0" err="1">
                <a:solidFill>
                  <a:schemeClr val="tx1"/>
                </a:solidFill>
              </a:rPr>
              <a:t>colon_n</a:t>
            </a:r>
            <a:r>
              <a:rPr lang="en-US" dirty="0">
                <a:solidFill>
                  <a:schemeClr val="tx1"/>
                </a:solidFill>
              </a:rPr>
              <a:t>, </a:t>
            </a:r>
            <a:r>
              <a:rPr lang="en-US" dirty="0" err="1">
                <a:solidFill>
                  <a:schemeClr val="tx1"/>
                </a:solidFill>
              </a:rPr>
              <a:t>colon_aca</a:t>
            </a:r>
            <a:endParaRPr lang="en-US" dirty="0">
              <a:solidFill>
                <a:schemeClr val="tx1"/>
              </a:solidFill>
            </a:endParaRPr>
          </a:p>
          <a:p>
            <a:pPr marL="914400" lvl="1" indent="-317497">
              <a:lnSpc>
                <a:spcPct val="114999"/>
              </a:lnSpc>
              <a:spcBef>
                <a:spcPts val="0"/>
              </a:spcBef>
              <a:buSzPts val="1400"/>
              <a:buChar char="○"/>
            </a:pPr>
            <a:r>
              <a:rPr lang="en-US" dirty="0">
                <a:solidFill>
                  <a:schemeClr val="tx1"/>
                </a:solidFill>
              </a:rPr>
              <a:t>Dataset had 25,000 evenly divided between the classes for 5,000 each</a:t>
            </a:r>
          </a:p>
          <a:p>
            <a:pPr marL="914400" lvl="1" indent="-317497">
              <a:lnSpc>
                <a:spcPct val="114999"/>
              </a:lnSpc>
              <a:spcBef>
                <a:spcPts val="0"/>
              </a:spcBef>
              <a:buSzPts val="1400"/>
              <a:buChar char="○"/>
            </a:pPr>
            <a:r>
              <a:rPr lang="en-US" dirty="0">
                <a:solidFill>
                  <a:schemeClr val="tx1"/>
                </a:solidFill>
              </a:rPr>
              <a:t>Removed about 3,000 duplicates to avoid leakage</a:t>
            </a:r>
            <a:endParaRPr lang="en-US" sz="1800" b="1" dirty="0">
              <a:solidFill>
                <a:schemeClr val="tx1"/>
              </a:solidFill>
            </a:endParaRPr>
          </a:p>
          <a:p>
            <a:pPr marL="914400" lvl="1" indent="-317497">
              <a:lnSpc>
                <a:spcPct val="114999"/>
              </a:lnSpc>
              <a:spcBef>
                <a:spcPts val="0"/>
              </a:spcBef>
              <a:buSzPts val="1400"/>
              <a:buChar char="○"/>
            </a:pPr>
            <a:endParaRPr lang="en-US" dirty="0">
              <a:solidFill>
                <a:schemeClr val="tx1"/>
              </a:solidFill>
            </a:endParaRPr>
          </a:p>
          <a:p>
            <a:pPr lvl="0">
              <a:lnSpc>
                <a:spcPct val="114999"/>
              </a:lnSpc>
            </a:pPr>
            <a:r>
              <a:rPr lang="en-US" b="1" dirty="0">
                <a:solidFill>
                  <a:schemeClr val="tx1"/>
                </a:solidFill>
              </a:rPr>
              <a:t>Preprocessing Steps</a:t>
            </a:r>
            <a:r>
              <a:rPr lang="en-US" dirty="0">
                <a:solidFill>
                  <a:schemeClr val="tx1"/>
                </a:solidFill>
              </a:rPr>
              <a:t>:</a:t>
            </a:r>
          </a:p>
          <a:p>
            <a:pPr marL="914400" lvl="1" indent="-317497">
              <a:lnSpc>
                <a:spcPct val="114999"/>
              </a:lnSpc>
              <a:spcBef>
                <a:spcPts val="0"/>
              </a:spcBef>
              <a:buSzPts val="1400"/>
              <a:buChar char="○"/>
            </a:pPr>
            <a:r>
              <a:rPr lang="en-US" b="1" dirty="0">
                <a:solidFill>
                  <a:schemeClr val="tx1"/>
                </a:solidFill>
              </a:rPr>
              <a:t>Label encoding</a:t>
            </a:r>
          </a:p>
          <a:p>
            <a:pPr marL="914400" lvl="1" indent="-317497">
              <a:lnSpc>
                <a:spcPct val="114999"/>
              </a:lnSpc>
              <a:spcBef>
                <a:spcPts val="0"/>
              </a:spcBef>
              <a:buSzPts val="1400"/>
              <a:buChar char="○"/>
            </a:pPr>
            <a:r>
              <a:rPr lang="en-US" b="1" dirty="0">
                <a:solidFill>
                  <a:schemeClr val="tx1"/>
                </a:solidFill>
              </a:rPr>
              <a:t>Data augmentation</a:t>
            </a:r>
            <a:r>
              <a:rPr lang="en-US" dirty="0">
                <a:solidFill>
                  <a:schemeClr val="tx1"/>
                </a:solidFill>
              </a:rPr>
              <a:t> techniques (rotation, zoom, brightness adjustment).</a:t>
            </a:r>
          </a:p>
          <a:p>
            <a:pPr marL="914400" lvl="1" indent="-317497">
              <a:lnSpc>
                <a:spcPct val="114999"/>
              </a:lnSpc>
              <a:spcBef>
                <a:spcPts val="0"/>
              </a:spcBef>
              <a:buSzPts val="1400"/>
              <a:buChar char="○"/>
            </a:pPr>
            <a:r>
              <a:rPr lang="en-US" b="1" dirty="0">
                <a:solidFill>
                  <a:schemeClr val="tx1"/>
                </a:solidFill>
              </a:rPr>
              <a:t>Preprocessing</a:t>
            </a:r>
            <a:r>
              <a:rPr lang="en-US" dirty="0">
                <a:solidFill>
                  <a:schemeClr val="tx1"/>
                </a:solidFill>
              </a:rPr>
              <a:t>: VGG16: </a:t>
            </a:r>
            <a:r>
              <a:rPr lang="en-US" dirty="0" err="1">
                <a:solidFill>
                  <a:schemeClr val="tx1"/>
                </a:solidFill>
              </a:rPr>
              <a:t>preprocess_inpu</a:t>
            </a:r>
            <a:r>
              <a:rPr lang="en-US" dirty="0">
                <a:solidFill>
                  <a:schemeClr val="tx1"/>
                </a:solidFill>
              </a:rPr>
              <a:t>, CNN: Rescaled by 1./255</a:t>
            </a:r>
          </a:p>
          <a:p>
            <a:pPr marL="914400" lvl="1" indent="-317497">
              <a:lnSpc>
                <a:spcPct val="114999"/>
              </a:lnSpc>
              <a:spcBef>
                <a:spcPts val="0"/>
              </a:spcBef>
              <a:buSzPts val="1400"/>
              <a:buChar char="○"/>
            </a:pPr>
            <a:r>
              <a:rPr lang="en-US" b="1" dirty="0">
                <a:solidFill>
                  <a:schemeClr val="tx1"/>
                </a:solidFill>
              </a:rPr>
              <a:t>Stratified splitting</a:t>
            </a:r>
            <a:r>
              <a:rPr lang="en-US" dirty="0">
                <a:solidFill>
                  <a:schemeClr val="tx1"/>
                </a:solidFill>
              </a:rPr>
              <a:t> into training (60%), validation (20%), and test (20%) sets.</a:t>
            </a:r>
          </a:p>
          <a:p>
            <a:pPr marL="914400" lvl="1" indent="-317497">
              <a:lnSpc>
                <a:spcPct val="114999"/>
              </a:lnSpc>
              <a:spcBef>
                <a:spcPts val="0"/>
              </a:spcBef>
              <a:buSzPts val="1400"/>
              <a:buChar char="○"/>
            </a:pPr>
            <a:r>
              <a:rPr lang="en-US" b="1" dirty="0">
                <a:solidFill>
                  <a:schemeClr val="tx1"/>
                </a:solidFill>
              </a:rPr>
              <a:t>Generators: </a:t>
            </a:r>
            <a:r>
              <a:rPr lang="en-US" dirty="0">
                <a:solidFill>
                  <a:schemeClr val="tx1"/>
                </a:solidFill>
              </a:rPr>
              <a:t>Created generators for each set</a:t>
            </a:r>
          </a:p>
          <a:p>
            <a:pPr marL="596902" lvl="1" indent="0">
              <a:lnSpc>
                <a:spcPct val="114999"/>
              </a:lnSpc>
              <a:spcBef>
                <a:spcPts val="0"/>
              </a:spcBef>
              <a:buNone/>
            </a:pPr>
            <a:endParaRPr lang="en-US" dirty="0"/>
          </a:p>
          <a:p>
            <a:pPr marL="914400" lvl="1" indent="-317497">
              <a:lnSpc>
                <a:spcPct val="114999"/>
              </a:lnSpc>
              <a:spcBef>
                <a:spcPts val="0"/>
              </a:spcBef>
              <a:buSzPts val="1400"/>
              <a:buChar char="○"/>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F30F-00A8-F521-E8E5-F76957D9F064}"/>
              </a:ext>
            </a:extLst>
          </p:cNvPr>
          <p:cNvSpPr txBox="1">
            <a:spLocks noGrp="1"/>
          </p:cNvSpPr>
          <p:nvPr>
            <p:ph type="title"/>
          </p:nvPr>
        </p:nvSpPr>
        <p:spPr>
          <a:xfrm>
            <a:off x="311700" y="97785"/>
            <a:ext cx="8520598" cy="572697"/>
          </a:xfrm>
        </p:spPr>
        <p:txBody>
          <a:bodyPr>
            <a:normAutofit fontScale="90000"/>
          </a:bodyPr>
          <a:lstStyle/>
          <a:p>
            <a:pPr lvl="0"/>
            <a:r>
              <a:rPr lang="en-US"/>
              <a:t>Model Architecture </a:t>
            </a:r>
          </a:p>
        </p:txBody>
      </p:sp>
      <p:sp>
        <p:nvSpPr>
          <p:cNvPr id="3" name="Text Placeholder 2">
            <a:extLst>
              <a:ext uri="{FF2B5EF4-FFF2-40B4-BE49-F238E27FC236}">
                <a16:creationId xmlns:a16="http://schemas.microsoft.com/office/drawing/2014/main" id="{2BBE6870-22D8-B4AB-7518-9647F43DF2A8}"/>
              </a:ext>
            </a:extLst>
          </p:cNvPr>
          <p:cNvSpPr txBox="1">
            <a:spLocks noGrp="1"/>
          </p:cNvSpPr>
          <p:nvPr>
            <p:ph type="body" idx="1"/>
          </p:nvPr>
        </p:nvSpPr>
        <p:spPr>
          <a:xfrm>
            <a:off x="311700" y="669285"/>
            <a:ext cx="8520598" cy="3676829"/>
          </a:xfrm>
        </p:spPr>
        <p:txBody>
          <a:bodyPr>
            <a:noAutofit/>
          </a:bodyPr>
          <a:lstStyle/>
          <a:p>
            <a:pPr lvl="0">
              <a:lnSpc>
                <a:spcPct val="114999"/>
              </a:lnSpc>
            </a:pPr>
            <a:r>
              <a:rPr lang="en-US" sz="2000" b="1" dirty="0">
                <a:solidFill>
                  <a:schemeClr val="tx1"/>
                </a:solidFill>
              </a:rPr>
              <a:t>Custom CNN</a:t>
            </a:r>
          </a:p>
          <a:p>
            <a:pPr marL="914400" lvl="1" indent="-317497">
              <a:lnSpc>
                <a:spcPct val="114999"/>
              </a:lnSpc>
              <a:spcBef>
                <a:spcPts val="0"/>
              </a:spcBef>
              <a:buSzPts val="1400"/>
              <a:buChar char="○"/>
            </a:pPr>
            <a:r>
              <a:rPr lang="en-US" sz="1600" dirty="0">
                <a:solidFill>
                  <a:schemeClr val="tx1"/>
                </a:solidFill>
              </a:rPr>
              <a:t>Multiple Conv2D layers (</a:t>
            </a:r>
            <a:r>
              <a:rPr lang="en-US" sz="1600" dirty="0" err="1">
                <a:solidFill>
                  <a:schemeClr val="tx1"/>
                </a:solidFill>
              </a:rPr>
              <a:t>ReLU</a:t>
            </a:r>
            <a:r>
              <a:rPr lang="en-US" sz="1600" dirty="0">
                <a:solidFill>
                  <a:schemeClr val="tx1"/>
                </a:solidFill>
              </a:rPr>
              <a:t> activation)</a:t>
            </a:r>
          </a:p>
          <a:p>
            <a:pPr marL="914400" lvl="1" indent="-317497">
              <a:lnSpc>
                <a:spcPct val="114999"/>
              </a:lnSpc>
              <a:spcBef>
                <a:spcPts val="0"/>
              </a:spcBef>
              <a:buSzPts val="1400"/>
              <a:buChar char="○"/>
            </a:pPr>
            <a:r>
              <a:rPr lang="en-US" sz="1600" dirty="0">
                <a:solidFill>
                  <a:schemeClr val="tx1"/>
                </a:solidFill>
              </a:rPr>
              <a:t>Batch Normalization, </a:t>
            </a:r>
            <a:r>
              <a:rPr lang="en-US" sz="1600" dirty="0" err="1">
                <a:solidFill>
                  <a:schemeClr val="tx1"/>
                </a:solidFill>
              </a:rPr>
              <a:t>MaxPooling</a:t>
            </a:r>
            <a:r>
              <a:rPr lang="en-US" sz="1600" dirty="0">
                <a:solidFill>
                  <a:schemeClr val="tx1"/>
                </a:solidFill>
              </a:rPr>
              <a:t>, Dropout layers</a:t>
            </a:r>
          </a:p>
          <a:p>
            <a:pPr marL="914400" lvl="1" indent="-317497">
              <a:lnSpc>
                <a:spcPct val="114999"/>
              </a:lnSpc>
              <a:spcBef>
                <a:spcPts val="0"/>
              </a:spcBef>
              <a:buSzPts val="1400"/>
              <a:buChar char="○"/>
            </a:pPr>
            <a:r>
              <a:rPr lang="en-US" sz="1600" dirty="0">
                <a:solidFill>
                  <a:schemeClr val="tx1"/>
                </a:solidFill>
              </a:rPr>
              <a:t>Fully connected Dense layers</a:t>
            </a:r>
          </a:p>
          <a:p>
            <a:pPr marL="914400" lvl="1" indent="-317497">
              <a:lnSpc>
                <a:spcPct val="114999"/>
              </a:lnSpc>
              <a:spcBef>
                <a:spcPts val="0"/>
              </a:spcBef>
              <a:buSzPts val="1400"/>
              <a:buChar char="○"/>
            </a:pPr>
            <a:r>
              <a:rPr lang="en-US" sz="1600" dirty="0">
                <a:solidFill>
                  <a:schemeClr val="tx1"/>
                </a:solidFill>
              </a:rPr>
              <a:t>Output: </a:t>
            </a:r>
            <a:r>
              <a:rPr lang="en-US" sz="1600" dirty="0" err="1">
                <a:solidFill>
                  <a:schemeClr val="tx1"/>
                </a:solidFill>
              </a:rPr>
              <a:t>Softmax</a:t>
            </a:r>
            <a:r>
              <a:rPr lang="en-US" sz="1600" dirty="0">
                <a:solidFill>
                  <a:schemeClr val="tx1"/>
                </a:solidFill>
              </a:rPr>
              <a:t> activation for multi-class classification</a:t>
            </a:r>
          </a:p>
          <a:p>
            <a:pPr lvl="0">
              <a:lnSpc>
                <a:spcPct val="114999"/>
              </a:lnSpc>
            </a:pPr>
            <a:r>
              <a:rPr lang="en-US" sz="2000" b="1" dirty="0">
                <a:solidFill>
                  <a:schemeClr val="tx1"/>
                </a:solidFill>
              </a:rPr>
              <a:t>VGG16 Transfer Learning</a:t>
            </a:r>
            <a:endParaRPr lang="en-US" sz="2000" dirty="0">
              <a:solidFill>
                <a:schemeClr val="tx1"/>
              </a:solidFill>
            </a:endParaRPr>
          </a:p>
          <a:p>
            <a:pPr marL="914400" lvl="1" indent="-317497">
              <a:lnSpc>
                <a:spcPct val="114999"/>
              </a:lnSpc>
              <a:spcBef>
                <a:spcPts val="0"/>
              </a:spcBef>
              <a:buSzPts val="1800"/>
              <a:buChar char="○"/>
            </a:pPr>
            <a:r>
              <a:rPr lang="en-US" sz="1600" b="1" dirty="0">
                <a:solidFill>
                  <a:schemeClr val="tx1"/>
                </a:solidFill>
              </a:rPr>
              <a:t>Base Model</a:t>
            </a:r>
            <a:r>
              <a:rPr lang="en-US" sz="1600" dirty="0">
                <a:solidFill>
                  <a:schemeClr val="tx1"/>
                </a:solidFill>
              </a:rPr>
              <a:t>: Pre-trained VGG16 (ImageNet weights, frozen initially)</a:t>
            </a:r>
          </a:p>
          <a:p>
            <a:pPr marL="914400" lvl="1" indent="-317497">
              <a:lnSpc>
                <a:spcPct val="114999"/>
              </a:lnSpc>
              <a:spcBef>
                <a:spcPts val="0"/>
              </a:spcBef>
              <a:buSzPts val="1800"/>
              <a:buChar char="○"/>
            </a:pPr>
            <a:r>
              <a:rPr lang="en-US" sz="1600" b="1" dirty="0">
                <a:solidFill>
                  <a:schemeClr val="tx1"/>
                </a:solidFill>
              </a:rPr>
              <a:t>Top Layers</a:t>
            </a:r>
            <a:r>
              <a:rPr lang="en-US" sz="1600" dirty="0">
                <a:solidFill>
                  <a:schemeClr val="tx1"/>
                </a:solidFill>
              </a:rPr>
              <a:t>: Global Average Pooling, Dense (</a:t>
            </a:r>
            <a:r>
              <a:rPr lang="en-US" sz="1600" dirty="0" err="1">
                <a:solidFill>
                  <a:schemeClr val="tx1"/>
                </a:solidFill>
              </a:rPr>
              <a:t>ReLU</a:t>
            </a:r>
            <a:r>
              <a:rPr lang="en-US" sz="1600" dirty="0">
                <a:solidFill>
                  <a:schemeClr val="tx1"/>
                </a:solidFill>
              </a:rPr>
              <a:t>), Batch Norm, Dropout, </a:t>
            </a:r>
            <a:r>
              <a:rPr lang="en-US" sz="1600" dirty="0" err="1">
                <a:solidFill>
                  <a:schemeClr val="tx1"/>
                </a:solidFill>
              </a:rPr>
              <a:t>Softmax</a:t>
            </a:r>
            <a:endParaRPr lang="en-US" sz="1600" dirty="0">
              <a:solidFill>
                <a:schemeClr val="tx1"/>
              </a:solidFill>
            </a:endParaRPr>
          </a:p>
          <a:p>
            <a:pPr lvl="0">
              <a:lnSpc>
                <a:spcPct val="114999"/>
              </a:lnSpc>
            </a:pPr>
            <a:r>
              <a:rPr lang="en-US" sz="2000" b="1" dirty="0">
                <a:solidFill>
                  <a:schemeClr val="tx1"/>
                </a:solidFill>
              </a:rPr>
              <a:t>ResNet50 Transfer Learning</a:t>
            </a:r>
            <a:endParaRPr lang="en-US" sz="2000" dirty="0">
              <a:solidFill>
                <a:schemeClr val="tx1"/>
              </a:solidFill>
            </a:endParaRPr>
          </a:p>
          <a:p>
            <a:pPr marL="914400" lvl="1" indent="-317497">
              <a:lnSpc>
                <a:spcPct val="114999"/>
              </a:lnSpc>
              <a:spcBef>
                <a:spcPts val="0"/>
              </a:spcBef>
              <a:buSzPts val="1800"/>
              <a:buChar char="○"/>
            </a:pPr>
            <a:r>
              <a:rPr lang="en-US" sz="1600" b="1" dirty="0">
                <a:solidFill>
                  <a:schemeClr val="tx1"/>
                </a:solidFill>
              </a:rPr>
              <a:t>Base Model</a:t>
            </a:r>
            <a:r>
              <a:rPr lang="en-US" sz="1600" dirty="0">
                <a:solidFill>
                  <a:schemeClr val="tx1"/>
                </a:solidFill>
              </a:rPr>
              <a:t>: Pre-trained ResNet50 (ImageNet weights, frozen initially)</a:t>
            </a:r>
          </a:p>
          <a:p>
            <a:pPr marL="914400" lvl="1" indent="-317497">
              <a:lnSpc>
                <a:spcPct val="114999"/>
              </a:lnSpc>
              <a:spcBef>
                <a:spcPts val="0"/>
              </a:spcBef>
              <a:buSzPts val="1800"/>
              <a:buChar char="○"/>
            </a:pPr>
            <a:r>
              <a:rPr lang="en-US" sz="1600" b="1" dirty="0">
                <a:solidFill>
                  <a:schemeClr val="tx1"/>
                </a:solidFill>
              </a:rPr>
              <a:t>Top Layers</a:t>
            </a:r>
            <a:r>
              <a:rPr lang="en-US" sz="1600" dirty="0">
                <a:solidFill>
                  <a:schemeClr val="tx1"/>
                </a:solidFill>
              </a:rPr>
              <a:t>: Similar setup as VGG16</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1402</Words>
  <Application>Microsoft Office PowerPoint</Application>
  <PresentationFormat>On-screen Show (16:9)</PresentationFormat>
  <Paragraphs>198</Paragraphs>
  <Slides>16</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Arial Narrow</vt:lpstr>
      <vt:lpstr>Times New Roman</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Alternative approach: Data Preprocessing &amp; Exploration</vt:lpstr>
      <vt:lpstr>Model Architecture </vt:lpstr>
      <vt:lpstr>Training Strategy </vt:lpstr>
      <vt:lpstr>Model Performance Results </vt:lpstr>
      <vt:lpstr>Model Performance Results  </vt:lpstr>
      <vt:lpstr>Key insights</vt:lpstr>
      <vt:lpstr>Recommendations: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Seanmark Paz</cp:lastModifiedBy>
  <cp:revision>1</cp:revision>
  <dcterms:modified xsi:type="dcterms:W3CDTF">2024-12-10T07:15:40Z</dcterms:modified>
</cp:coreProperties>
</file>